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69" r:id="rId3"/>
    <p:sldId id="268" r:id="rId4"/>
    <p:sldId id="271" r:id="rId5"/>
    <p:sldId id="261" r:id="rId6"/>
    <p:sldId id="262" r:id="rId7"/>
    <p:sldId id="263" r:id="rId8"/>
    <p:sldId id="264" r:id="rId9"/>
    <p:sldId id="265" r:id="rId10"/>
    <p:sldId id="257" r:id="rId11"/>
    <p:sldId id="273" r:id="rId12"/>
    <p:sldId id="274" r:id="rId13"/>
    <p:sldId id="275" r:id="rId14"/>
    <p:sldId id="266" r:id="rId15"/>
    <p:sldId id="282" r:id="rId16"/>
    <p:sldId id="276" r:id="rId17"/>
    <p:sldId id="277" r:id="rId18"/>
    <p:sldId id="278" r:id="rId19"/>
    <p:sldId id="279" r:id="rId20"/>
    <p:sldId id="281" r:id="rId21"/>
    <p:sldId id="280" r:id="rId22"/>
    <p:sldId id="284" r:id="rId23"/>
    <p:sldId id="285" r:id="rId24"/>
    <p:sldId id="259" r:id="rId25"/>
    <p:sldId id="283" r:id="rId26"/>
    <p:sldId id="26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9" d="100"/>
          <a:sy n="69"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1A654-D870-43BC-84AF-8404DE23D00B}"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DD18A-E5C5-4482-A317-A7F49606FCAA}" type="slidenum">
              <a:rPr lang="en-US" smtClean="0"/>
              <a:t>‹#›</a:t>
            </a:fld>
            <a:endParaRPr lang="en-US"/>
          </a:p>
        </p:txBody>
      </p:sp>
    </p:spTree>
    <p:extLst>
      <p:ext uri="{BB962C8B-B14F-4D97-AF65-F5344CB8AC3E}">
        <p14:creationId xmlns:p14="http://schemas.microsoft.com/office/powerpoint/2010/main" val="157986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20F15F-4403-45AC-AD6E-554339EC7D5C}"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4B3C51-F667-4BFF-94C8-D479967E8D81}"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30F83B-5122-4188-A156-096811E9AF70}"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366E494-23C5-4C54-B9AA-1495044895CA}"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714A4F6B-5773-4732-924C-614AD944B869}"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6192272-896C-4976-B7A9-71303D41892D}"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935E3-1B21-49AF-8518-E3CB7CDFC621}"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2919E-2D96-4870-8ABE-3D417D1A5C81}"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16FC7-CEC6-476A-8D32-426CBA022B77}"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2A4494-6650-46D6-868B-7ACA4A00BFD4}" type="datetime1">
              <a:rPr lang="en-US" smtClean="0"/>
              <a:t>3/5/2024</a:t>
            </a:fld>
            <a:endParaRPr lang="en-US" dirty="0"/>
          </a:p>
        </p:txBody>
      </p:sp>
      <p:sp>
        <p:nvSpPr>
          <p:cNvPr id="5" name="Footer Placeholder 4"/>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C407F9-E822-4308-9FCF-F269D5143B5F}"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90F73A-5986-4CB8-B05D-5E082E661DEE}" type="datetime1">
              <a:rPr lang="en-US" smtClean="0"/>
              <a:t>3/5/2024</a:t>
            </a:fld>
            <a:endParaRPr lang="en-US" dirty="0"/>
          </a:p>
        </p:txBody>
      </p:sp>
      <p:sp>
        <p:nvSpPr>
          <p:cNvPr id="8" name="Footer Placeholder 7"/>
          <p:cNvSpPr>
            <a:spLocks noGrp="1"/>
          </p:cNvSpPr>
          <p:nvPr>
            <p:ph type="ftr" sz="quarter" idx="11"/>
          </p:nvPr>
        </p:nvSpPr>
        <p:spPr/>
        <p:txBody>
          <a:bodyPr/>
          <a:lstStyle/>
          <a:p>
            <a:r>
              <a:rPr lang="en-GB"/>
              <a:t>Always remember what I said on this slide</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DA56A7-A2D1-4356-A181-C9E08BB39D26}" type="datetime1">
              <a:rPr lang="en-US" smtClean="0"/>
              <a:t>3/5/2024</a:t>
            </a:fld>
            <a:endParaRPr lang="en-US" dirty="0"/>
          </a:p>
        </p:txBody>
      </p:sp>
      <p:sp>
        <p:nvSpPr>
          <p:cNvPr id="4" name="Footer Placeholder 3"/>
          <p:cNvSpPr>
            <a:spLocks noGrp="1"/>
          </p:cNvSpPr>
          <p:nvPr>
            <p:ph type="ftr" sz="quarter" idx="11"/>
          </p:nvPr>
        </p:nvSpPr>
        <p:spPr/>
        <p:txBody>
          <a:bodyPr/>
          <a:lstStyle/>
          <a:p>
            <a:r>
              <a:rPr lang="en-GB"/>
              <a:t>Always remember what I said on this slide</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91447-E415-461B-B6CF-0275141FAF3D}" type="datetime1">
              <a:rPr lang="en-US" smtClean="0"/>
              <a:t>3/5/2024</a:t>
            </a:fld>
            <a:endParaRPr lang="en-US" dirty="0"/>
          </a:p>
        </p:txBody>
      </p:sp>
      <p:sp>
        <p:nvSpPr>
          <p:cNvPr id="3" name="Footer Placeholder 2"/>
          <p:cNvSpPr>
            <a:spLocks noGrp="1"/>
          </p:cNvSpPr>
          <p:nvPr>
            <p:ph type="ftr" sz="quarter" idx="11"/>
          </p:nvPr>
        </p:nvSpPr>
        <p:spPr/>
        <p:txBody>
          <a:bodyPr/>
          <a:lstStyle/>
          <a:p>
            <a:r>
              <a:rPr lang="en-GB"/>
              <a:t>Always remember what I said on this slide</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27256BF-EE7C-40EF-9E05-D8FE4F94210A}"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723325-BD5A-40A0-B718-914524BB4A25}" type="datetime1">
              <a:rPr lang="en-US" smtClean="0"/>
              <a:t>3/5/2024</a:t>
            </a:fld>
            <a:endParaRPr lang="en-US" dirty="0"/>
          </a:p>
        </p:txBody>
      </p:sp>
      <p:sp>
        <p:nvSpPr>
          <p:cNvPr id="6" name="Footer Placeholder 5"/>
          <p:cNvSpPr>
            <a:spLocks noGrp="1"/>
          </p:cNvSpPr>
          <p:nvPr>
            <p:ph type="ftr" sz="quarter" idx="11"/>
          </p:nvPr>
        </p:nvSpPr>
        <p:spPr/>
        <p:txBody>
          <a:bodyPr/>
          <a:lstStyle/>
          <a:p>
            <a:r>
              <a:rPr lang="en-GB"/>
              <a:t>Always remember what I said on this slide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DC98AA-D147-4CE3-89A8-9E96DE7F3D49}" type="datetime1">
              <a:rPr lang="en-US" smtClean="0"/>
              <a:t>3/5/2024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Always remember what I said on this slide</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2024%20BIO%20ERRORS_1.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Load_Log_704_UMAL_20210128.xlsx"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2024%20SEMESTER%20ONE_ENROLMENT_COLLEGE.xlsx" TargetMode="External"/><Relationship Id="rId2" Type="http://schemas.openxmlformats.org/officeDocument/2006/relationships/hyperlink" Target="2024%20NCV_ENROLMENT_COLLEGE.xlsx" TargetMode="External"/><Relationship Id="rId1" Type="http://schemas.openxmlformats.org/officeDocument/2006/relationships/slideLayout" Target="../slideLayouts/slideLayout4.xml"/><Relationship Id="rId5" Type="http://schemas.openxmlformats.org/officeDocument/2006/relationships/hyperlink" Target="2024%20SKILLS_ENROLMENT_COLLEGE.xlsx" TargetMode="External"/><Relationship Id="rId4" Type="http://schemas.openxmlformats.org/officeDocument/2006/relationships/hyperlink" Target="2024%20TRIMESTER%20ONE_ENROLMENT_COLLEGE.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vhembecollege.edu.za/" TargetMode="External"/><Relationship Id="rId2" Type="http://schemas.openxmlformats.org/officeDocument/2006/relationships/hyperlink" Target="mailto:Mudau.dr@vhambecollege.edu.za" TargetMode="External"/><Relationship Id="rId1" Type="http://schemas.openxmlformats.org/officeDocument/2006/relationships/slideLayout" Target="../slideLayouts/slideLayout7.xml"/><Relationship Id="rId5" Type="http://schemas.openxmlformats.org/officeDocument/2006/relationships/hyperlink" Target="https://www.cas.ac.za/" TargetMode="External"/><Relationship Id="rId4" Type="http://schemas.openxmlformats.org/officeDocument/2006/relationships/hyperlink" Target="https://ienabler.vhembecollege.edu.za/pls/prodi41/gen.gw1pkg.gw1startup?x_processcode=ITS_OA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hetwebapps.dhet.gov.za/TECHNIC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A" dirty="0"/>
              <a:t>TVETMIS SUBMISSION:</a:t>
            </a:r>
            <a:br>
              <a:rPr lang="en-ZA" dirty="0"/>
            </a:br>
            <a:r>
              <a:rPr lang="en-ZA" dirty="0"/>
              <a:t> TIPS AND TRICKS</a:t>
            </a:r>
          </a:p>
        </p:txBody>
      </p:sp>
      <p:sp>
        <p:nvSpPr>
          <p:cNvPr id="3" name="Subtitle 2"/>
          <p:cNvSpPr>
            <a:spLocks noGrp="1"/>
          </p:cNvSpPr>
          <p:nvPr>
            <p:ph type="subTitle" idx="1"/>
          </p:nvPr>
        </p:nvSpPr>
        <p:spPr/>
        <p:txBody>
          <a:bodyPr/>
          <a:lstStyle/>
          <a:p>
            <a:r>
              <a:rPr lang="en-ZA" dirty="0"/>
              <a:t>Prepared by: </a:t>
            </a:r>
            <a:r>
              <a:rPr lang="en-ZA" dirty="0" err="1"/>
              <a:t>Mudau</a:t>
            </a:r>
            <a:r>
              <a:rPr lang="en-ZA" dirty="0"/>
              <a:t> DR</a:t>
            </a:r>
          </a:p>
          <a:p>
            <a:r>
              <a:rPr lang="en-ZA" dirty="0"/>
              <a:t>EMIS Manager</a:t>
            </a:r>
          </a:p>
        </p:txBody>
      </p:sp>
      <p:sp>
        <p:nvSpPr>
          <p:cNvPr id="4" name="Footer Placeholder 3">
            <a:extLst>
              <a:ext uri="{FF2B5EF4-FFF2-40B4-BE49-F238E27FC236}">
                <a16:creationId xmlns:a16="http://schemas.microsoft.com/office/drawing/2014/main" id="{E79F2927-A792-7EFC-976E-0E96B100C672}"/>
              </a:ext>
            </a:extLst>
          </p:cNvPr>
          <p:cNvSpPr>
            <a:spLocks noGrp="1"/>
          </p:cNvSpPr>
          <p:nvPr>
            <p:ph type="ftr" sz="quarter" idx="11"/>
          </p:nvPr>
        </p:nvSpPr>
        <p:spPr/>
        <p:txBody>
          <a:bodyPr/>
          <a:lstStyle/>
          <a:p>
            <a:r>
              <a:rPr lang="en-GB" dirty="0"/>
              <a:t>Always remember to have one or two contact numbers of the colleagues who will assist you.</a:t>
            </a:r>
            <a:endParaRPr lang="en-US" dirty="0"/>
          </a:p>
        </p:txBody>
      </p:sp>
      <p:sp>
        <p:nvSpPr>
          <p:cNvPr id="5" name="Slide Number Placeholder 4">
            <a:extLst>
              <a:ext uri="{FF2B5EF4-FFF2-40B4-BE49-F238E27FC236}">
                <a16:creationId xmlns:a16="http://schemas.microsoft.com/office/drawing/2014/main" id="{0ACAFD4E-C69F-7609-98D2-14D1CD4BBD4E}"/>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29530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224" y="560315"/>
            <a:ext cx="9080388" cy="1280890"/>
          </a:xfrm>
        </p:spPr>
        <p:txBody>
          <a:bodyPr/>
          <a:lstStyle/>
          <a:p>
            <a:pPr algn="ctr"/>
            <a:r>
              <a:rPr lang="en-ZA" dirty="0"/>
              <a:t>Populating TVETMIS Information Table and view the report</a:t>
            </a:r>
          </a:p>
        </p:txBody>
      </p:sp>
      <p:pic>
        <p:nvPicPr>
          <p:cNvPr id="5" name="Content Placeholder 4"/>
          <p:cNvPicPr>
            <a:picLocks noGrp="1" noChangeAspect="1"/>
          </p:cNvPicPr>
          <p:nvPr>
            <p:ph sz="half" idx="1"/>
          </p:nvPr>
        </p:nvPicPr>
        <p:blipFill>
          <a:blip r:embed="rId2"/>
          <a:stretch>
            <a:fillRect/>
          </a:stretch>
        </p:blipFill>
        <p:spPr>
          <a:xfrm>
            <a:off x="1317318" y="2324680"/>
            <a:ext cx="4478227" cy="2572070"/>
          </a:xfrm>
          <a:prstGeom prst="rect">
            <a:avLst/>
          </a:prstGeom>
        </p:spPr>
      </p:pic>
      <p:pic>
        <p:nvPicPr>
          <p:cNvPr id="6" name="Content Placeholder 5"/>
          <p:cNvPicPr>
            <a:picLocks noGrp="1" noChangeAspect="1"/>
          </p:cNvPicPr>
          <p:nvPr>
            <p:ph sz="half" idx="2"/>
          </p:nvPr>
        </p:nvPicPr>
        <p:blipFill>
          <a:blip r:embed="rId3"/>
          <a:stretch>
            <a:fillRect/>
          </a:stretch>
        </p:blipFill>
        <p:spPr>
          <a:xfrm>
            <a:off x="7703607" y="2190017"/>
            <a:ext cx="3801005" cy="2572070"/>
          </a:xfrm>
          <a:prstGeom prst="rect">
            <a:avLst/>
          </a:prstGeom>
        </p:spPr>
      </p:pic>
      <p:sp>
        <p:nvSpPr>
          <p:cNvPr id="7" name="Right Arrow 6"/>
          <p:cNvSpPr/>
          <p:nvPr/>
        </p:nvSpPr>
        <p:spPr>
          <a:xfrm flipV="1">
            <a:off x="6396458" y="3029484"/>
            <a:ext cx="1307150" cy="6040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Footer Placeholder 2">
            <a:extLst>
              <a:ext uri="{FF2B5EF4-FFF2-40B4-BE49-F238E27FC236}">
                <a16:creationId xmlns:a16="http://schemas.microsoft.com/office/drawing/2014/main" id="{7B1E1260-D5FB-0930-B323-921558498348}"/>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E3D2AE08-8E57-DD1C-7E49-C602845E92A8}"/>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46719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CAEF8-8443-7AD5-05DB-0EF72AC8E354}"/>
              </a:ext>
            </a:extLst>
          </p:cNvPr>
          <p:cNvSpPr>
            <a:spLocks noGrp="1"/>
          </p:cNvSpPr>
          <p:nvPr>
            <p:ph type="title"/>
          </p:nvPr>
        </p:nvSpPr>
        <p:spPr/>
        <p:txBody>
          <a:bodyPr/>
          <a:lstStyle/>
          <a:p>
            <a:pPr algn="ctr"/>
            <a:r>
              <a:rPr lang="en-GB" dirty="0"/>
              <a:t>Extracting enrolment errors on TVETMIS-1 and fix</a:t>
            </a:r>
            <a:endParaRPr lang="en-US" dirty="0"/>
          </a:p>
        </p:txBody>
      </p:sp>
      <p:sp>
        <p:nvSpPr>
          <p:cNvPr id="3" name="Content Placeholder 2">
            <a:extLst>
              <a:ext uri="{FF2B5EF4-FFF2-40B4-BE49-F238E27FC236}">
                <a16:creationId xmlns:a16="http://schemas.microsoft.com/office/drawing/2014/main" id="{27437550-12E3-1053-4E7D-C6AD0153B144}"/>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Before you generate TVETMIS files, you need to verify each Table code in order to conclude if each table is free of errors. The two figures that appears under the field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Total</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the field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Ready</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looks similar does not reveal that your table is clean, you need to go deeper. How?</a:t>
            </a:r>
          </a:p>
          <a:p>
            <a:endParaRPr lang="en-US" dirty="0"/>
          </a:p>
        </p:txBody>
      </p:sp>
      <p:pic>
        <p:nvPicPr>
          <p:cNvPr id="4" name="Picture 3">
            <a:extLst>
              <a:ext uri="{FF2B5EF4-FFF2-40B4-BE49-F238E27FC236}">
                <a16:creationId xmlns:a16="http://schemas.microsoft.com/office/drawing/2014/main" id="{E473F5FE-C888-6821-2022-876E20B1B52D}"/>
              </a:ext>
            </a:extLst>
          </p:cNvPr>
          <p:cNvPicPr>
            <a:picLocks noChangeAspect="1"/>
          </p:cNvPicPr>
          <p:nvPr/>
        </p:nvPicPr>
        <p:blipFill>
          <a:blip r:embed="rId2"/>
          <a:stretch>
            <a:fillRect/>
          </a:stretch>
        </p:blipFill>
        <p:spPr>
          <a:xfrm>
            <a:off x="3740727" y="3250208"/>
            <a:ext cx="5335588" cy="3607792"/>
          </a:xfrm>
          <a:prstGeom prst="rect">
            <a:avLst/>
          </a:prstGeom>
        </p:spPr>
      </p:pic>
      <p:sp>
        <p:nvSpPr>
          <p:cNvPr id="5" name="Footer Placeholder 4">
            <a:extLst>
              <a:ext uri="{FF2B5EF4-FFF2-40B4-BE49-F238E27FC236}">
                <a16:creationId xmlns:a16="http://schemas.microsoft.com/office/drawing/2014/main" id="{482B316F-DACA-FF52-146A-DFBA13E91E33}"/>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38A0284D-20CD-B60C-0078-53A426F47067}"/>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6768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92B9-5F9F-906F-5327-7E979AA1A5E3}"/>
              </a:ext>
            </a:extLst>
          </p:cNvPr>
          <p:cNvSpPr>
            <a:spLocks noGrp="1"/>
          </p:cNvSpPr>
          <p:nvPr>
            <p:ph type="title"/>
          </p:nvPr>
        </p:nvSpPr>
        <p:spPr/>
        <p:txBody>
          <a:bodyPr>
            <a:noAutofit/>
          </a:bodyPr>
          <a:lstStyle/>
          <a:p>
            <a:pPr algn="ctr"/>
            <a:r>
              <a:rPr lang="en-US" dirty="0">
                <a:effectLst/>
                <a:ea typeface="Calibri" panose="020F0502020204030204" pitchFamily="34" charset="0"/>
                <a:cs typeface="Times New Roman" panose="02020603050405020304" pitchFamily="18" charset="0"/>
              </a:rPr>
              <a:t>The errors are and need to be corrected.  How?</a:t>
            </a:r>
            <a:br>
              <a:rPr lang="en-US" dirty="0">
                <a:effectLst/>
                <a:ea typeface="Calibri" panose="020F0502020204030204" pitchFamily="34" charset="0"/>
                <a:cs typeface="Times New Roman" panose="02020603050405020304" pitchFamily="18" charset="0"/>
              </a:rPr>
            </a:br>
            <a:endParaRPr lang="en-US" dirty="0"/>
          </a:p>
        </p:txBody>
      </p:sp>
      <p:pic>
        <p:nvPicPr>
          <p:cNvPr id="4" name="Content Placeholder 3">
            <a:extLst>
              <a:ext uri="{FF2B5EF4-FFF2-40B4-BE49-F238E27FC236}">
                <a16:creationId xmlns:a16="http://schemas.microsoft.com/office/drawing/2014/main" id="{E926C3C0-A31B-527A-C483-234D71CEB979}"/>
              </a:ext>
            </a:extLst>
          </p:cNvPr>
          <p:cNvPicPr>
            <a:picLocks noGrp="1" noChangeAspect="1"/>
          </p:cNvPicPr>
          <p:nvPr>
            <p:ph idx="1"/>
          </p:nvPr>
        </p:nvPicPr>
        <p:blipFill>
          <a:blip r:embed="rId2"/>
          <a:stretch>
            <a:fillRect/>
          </a:stretch>
        </p:blipFill>
        <p:spPr>
          <a:xfrm>
            <a:off x="4001028" y="2133600"/>
            <a:ext cx="6091770" cy="3778250"/>
          </a:xfrm>
          <a:prstGeom prst="rect">
            <a:avLst/>
          </a:prstGeom>
        </p:spPr>
      </p:pic>
      <p:sp>
        <p:nvSpPr>
          <p:cNvPr id="5" name="Footer Placeholder 4">
            <a:extLst>
              <a:ext uri="{FF2B5EF4-FFF2-40B4-BE49-F238E27FC236}">
                <a16:creationId xmlns:a16="http://schemas.microsoft.com/office/drawing/2014/main" id="{25D91516-BA8B-7120-F040-AFE46D9279E9}"/>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3270DE39-8B5D-C2D5-E049-F4549832BD8F}"/>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43314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B2B6-B380-0088-973A-14C0A27EB7D6}"/>
              </a:ext>
            </a:extLst>
          </p:cNvPr>
          <p:cNvSpPr>
            <a:spLocks noGrp="1"/>
          </p:cNvSpPr>
          <p:nvPr>
            <p:ph type="title"/>
          </p:nvPr>
        </p:nvSpPr>
        <p:spPr/>
        <p:txBody>
          <a:bodyPr/>
          <a:lstStyle/>
          <a:p>
            <a:pPr algn="ctr"/>
            <a:r>
              <a:rPr lang="en-GB" dirty="0"/>
              <a:t>How do you find the errors?</a:t>
            </a:r>
            <a:endParaRPr lang="en-US" dirty="0"/>
          </a:p>
        </p:txBody>
      </p:sp>
      <p:sp>
        <p:nvSpPr>
          <p:cNvPr id="9" name="Content Placeholder 8">
            <a:extLst>
              <a:ext uri="{FF2B5EF4-FFF2-40B4-BE49-F238E27FC236}">
                <a16:creationId xmlns:a16="http://schemas.microsoft.com/office/drawing/2014/main" id="{D0327932-E3C2-3F25-C899-5AD0DD5E3712}"/>
              </a:ext>
            </a:extLst>
          </p:cNvPr>
          <p:cNvSpPr>
            <a:spLocks noGrp="1"/>
          </p:cNvSpPr>
          <p:nvPr>
            <p:ph idx="1"/>
          </p:nvPr>
        </p:nvSpPr>
        <p:spPr/>
        <p:txBody>
          <a:bodyPr/>
          <a:lstStyle/>
          <a:p>
            <a:r>
              <a:rPr lang="en-US" dirty="0">
                <a:hlinkClick r:id="rId2" action="ppaction://hlinkfile"/>
              </a:rPr>
              <a:t>2024 BIO ERRORS_1.xlsx</a:t>
            </a:r>
            <a:endParaRPr lang="en-US" dirty="0"/>
          </a:p>
        </p:txBody>
      </p:sp>
      <p:sp>
        <p:nvSpPr>
          <p:cNvPr id="10" name="Footer Placeholder 9">
            <a:extLst>
              <a:ext uri="{FF2B5EF4-FFF2-40B4-BE49-F238E27FC236}">
                <a16:creationId xmlns:a16="http://schemas.microsoft.com/office/drawing/2014/main" id="{48CE0B27-B6D5-D823-1E77-AB209708479C}"/>
              </a:ext>
            </a:extLst>
          </p:cNvPr>
          <p:cNvSpPr>
            <a:spLocks noGrp="1"/>
          </p:cNvSpPr>
          <p:nvPr>
            <p:ph type="ftr" sz="quarter" idx="11"/>
          </p:nvPr>
        </p:nvSpPr>
        <p:spPr/>
        <p:txBody>
          <a:bodyPr/>
          <a:lstStyle/>
          <a:p>
            <a:r>
              <a:rPr lang="en-GB"/>
              <a:t>Always remember what I said on this slide</a:t>
            </a:r>
            <a:endParaRPr lang="en-US" dirty="0"/>
          </a:p>
        </p:txBody>
      </p:sp>
      <p:sp>
        <p:nvSpPr>
          <p:cNvPr id="11" name="Slide Number Placeholder 10">
            <a:extLst>
              <a:ext uri="{FF2B5EF4-FFF2-40B4-BE49-F238E27FC236}">
                <a16:creationId xmlns:a16="http://schemas.microsoft.com/office/drawing/2014/main" id="{8375DCD3-4D92-F4E1-278B-73676B7FE7F0}"/>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52921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E22C-8814-B7A9-4F26-AEE9783BCDDD}"/>
              </a:ext>
            </a:extLst>
          </p:cNvPr>
          <p:cNvSpPr>
            <a:spLocks noGrp="1"/>
          </p:cNvSpPr>
          <p:nvPr>
            <p:ph type="title"/>
          </p:nvPr>
        </p:nvSpPr>
        <p:spPr>
          <a:xfrm>
            <a:off x="2138126" y="624110"/>
            <a:ext cx="8911687" cy="1280890"/>
          </a:xfrm>
        </p:spPr>
        <p:txBody>
          <a:bodyPr/>
          <a:lstStyle/>
          <a:p>
            <a:pPr algn="ctr"/>
            <a:r>
              <a:rPr lang="en-GB" dirty="0"/>
              <a:t>TVETMIS-6_NC(V) FULL TIME ENROLMENT</a:t>
            </a:r>
            <a:endParaRPr lang="en-US" dirty="0"/>
          </a:p>
        </p:txBody>
      </p:sp>
      <p:pic>
        <p:nvPicPr>
          <p:cNvPr id="5" name="Content Placeholder 4">
            <a:extLst>
              <a:ext uri="{FF2B5EF4-FFF2-40B4-BE49-F238E27FC236}">
                <a16:creationId xmlns:a16="http://schemas.microsoft.com/office/drawing/2014/main" id="{CBA9ED13-D35C-6ADA-F910-0B2ED99B9B14}"/>
              </a:ext>
            </a:extLst>
          </p:cNvPr>
          <p:cNvPicPr>
            <a:picLocks noGrp="1" noChangeAspect="1"/>
          </p:cNvPicPr>
          <p:nvPr>
            <p:ph idx="1"/>
          </p:nvPr>
        </p:nvPicPr>
        <p:blipFill>
          <a:blip r:embed="rId2"/>
          <a:stretch>
            <a:fillRect/>
          </a:stretch>
        </p:blipFill>
        <p:spPr>
          <a:xfrm>
            <a:off x="1951904" y="1905000"/>
            <a:ext cx="9284132" cy="4026324"/>
          </a:xfrm>
        </p:spPr>
      </p:pic>
      <p:sp>
        <p:nvSpPr>
          <p:cNvPr id="3" name="Footer Placeholder 2">
            <a:extLst>
              <a:ext uri="{FF2B5EF4-FFF2-40B4-BE49-F238E27FC236}">
                <a16:creationId xmlns:a16="http://schemas.microsoft.com/office/drawing/2014/main" id="{444098AF-7E14-3654-6496-05DC11A93A89}"/>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B5ED4B63-0060-FBA7-437A-ACBA4E7E45AA}"/>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318403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E8F20-72C3-8DB6-63E6-8A600FC05920}"/>
              </a:ext>
            </a:extLst>
          </p:cNvPr>
          <p:cNvSpPr>
            <a:spLocks noGrp="1"/>
          </p:cNvSpPr>
          <p:nvPr>
            <p:ph type="title"/>
          </p:nvPr>
        </p:nvSpPr>
        <p:spPr/>
        <p:txBody>
          <a:bodyPr/>
          <a:lstStyle/>
          <a:p>
            <a:pPr algn="ctr"/>
            <a:r>
              <a:rPr lang="en-GB" dirty="0"/>
              <a:t>Generate TVETMIS files</a:t>
            </a:r>
            <a:endParaRPr lang="en-US" dirty="0"/>
          </a:p>
        </p:txBody>
      </p:sp>
      <p:sp>
        <p:nvSpPr>
          <p:cNvPr id="3" name="Content Placeholder 2">
            <a:extLst>
              <a:ext uri="{FF2B5EF4-FFF2-40B4-BE49-F238E27FC236}">
                <a16:creationId xmlns:a16="http://schemas.microsoft.com/office/drawing/2014/main" id="{0848AB9E-53CD-FC48-0667-003E62247BBB}"/>
              </a:ext>
            </a:extLst>
          </p:cNvPr>
          <p:cNvSpPr>
            <a:spLocks noGrp="1"/>
          </p:cNvSpPr>
          <p:nvPr>
            <p:ph idx="1"/>
          </p:nvPr>
        </p:nvSpPr>
        <p:spPr/>
        <p:txBody>
          <a:bodyPr/>
          <a:lstStyle/>
          <a:p>
            <a:r>
              <a:rPr lang="en-GB" dirty="0"/>
              <a:t>Use TVETMIS-1 or TVETMIS-6</a:t>
            </a:r>
          </a:p>
          <a:p>
            <a:r>
              <a:rPr lang="en-GB" dirty="0"/>
              <a:t>Use FileZilla to download or to move the files to the directory of your choice.</a:t>
            </a:r>
            <a:endParaRPr lang="en-US" dirty="0"/>
          </a:p>
        </p:txBody>
      </p:sp>
      <p:sp>
        <p:nvSpPr>
          <p:cNvPr id="4" name="Footer Placeholder 3">
            <a:extLst>
              <a:ext uri="{FF2B5EF4-FFF2-40B4-BE49-F238E27FC236}">
                <a16:creationId xmlns:a16="http://schemas.microsoft.com/office/drawing/2014/main" id="{5F5DEDED-87C3-C436-A308-4523A45212E3}"/>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A37BBA54-76FD-B166-8923-35AD7827C1A0}"/>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12773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5560B-C91D-4564-5234-EDDABA69C5C1}"/>
              </a:ext>
            </a:extLst>
          </p:cNvPr>
          <p:cNvSpPr>
            <a:spLocks noGrp="1"/>
          </p:cNvSpPr>
          <p:nvPr>
            <p:ph type="title"/>
          </p:nvPr>
        </p:nvSpPr>
        <p:spPr/>
        <p:txBody>
          <a:bodyPr/>
          <a:lstStyle/>
          <a:p>
            <a:pPr algn="ctr"/>
            <a:r>
              <a:rPr lang="en-GB" dirty="0"/>
              <a:t>Generated TVETMIS files to be uploaded to </a:t>
            </a:r>
            <a:r>
              <a:rPr lang="en-GB" dirty="0" err="1"/>
              <a:t>EdUktiv</a:t>
            </a:r>
            <a:r>
              <a:rPr lang="en-GB" dirty="0"/>
              <a:t> Application</a:t>
            </a:r>
            <a:endParaRPr lang="en-US" dirty="0"/>
          </a:p>
        </p:txBody>
      </p:sp>
      <p:pic>
        <p:nvPicPr>
          <p:cNvPr id="5" name="Content Placeholder 4">
            <a:extLst>
              <a:ext uri="{FF2B5EF4-FFF2-40B4-BE49-F238E27FC236}">
                <a16:creationId xmlns:a16="http://schemas.microsoft.com/office/drawing/2014/main" id="{3BA2C3A8-FA46-B34A-F576-367A99F5F454}"/>
              </a:ext>
            </a:extLst>
          </p:cNvPr>
          <p:cNvPicPr>
            <a:picLocks noGrp="1" noChangeAspect="1"/>
          </p:cNvPicPr>
          <p:nvPr>
            <p:ph idx="1"/>
          </p:nvPr>
        </p:nvPicPr>
        <p:blipFill>
          <a:blip r:embed="rId2"/>
          <a:stretch>
            <a:fillRect/>
          </a:stretch>
        </p:blipFill>
        <p:spPr>
          <a:xfrm>
            <a:off x="2592925" y="1905000"/>
            <a:ext cx="6177002" cy="3861043"/>
          </a:xfrm>
        </p:spPr>
      </p:pic>
      <p:sp>
        <p:nvSpPr>
          <p:cNvPr id="6" name="Footer Placeholder 5">
            <a:extLst>
              <a:ext uri="{FF2B5EF4-FFF2-40B4-BE49-F238E27FC236}">
                <a16:creationId xmlns:a16="http://schemas.microsoft.com/office/drawing/2014/main" id="{81DA8B8E-B09A-5606-3885-84F5097DAD7D}"/>
              </a:ext>
            </a:extLst>
          </p:cNvPr>
          <p:cNvSpPr>
            <a:spLocks noGrp="1"/>
          </p:cNvSpPr>
          <p:nvPr>
            <p:ph type="ftr" sz="quarter" idx="11"/>
          </p:nvPr>
        </p:nvSpPr>
        <p:spPr/>
        <p:txBody>
          <a:bodyPr/>
          <a:lstStyle/>
          <a:p>
            <a:r>
              <a:rPr lang="en-GB"/>
              <a:t>Always remember what I said on this slide</a:t>
            </a:r>
            <a:endParaRPr lang="en-US" dirty="0"/>
          </a:p>
        </p:txBody>
      </p:sp>
      <p:sp>
        <p:nvSpPr>
          <p:cNvPr id="7" name="Slide Number Placeholder 6">
            <a:extLst>
              <a:ext uri="{FF2B5EF4-FFF2-40B4-BE49-F238E27FC236}">
                <a16:creationId xmlns:a16="http://schemas.microsoft.com/office/drawing/2014/main" id="{F4164412-BF2C-25C1-9228-893189956CBC}"/>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116613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24D6-4410-1A98-8DB4-55536C93A343}"/>
              </a:ext>
            </a:extLst>
          </p:cNvPr>
          <p:cNvSpPr>
            <a:spLocks noGrp="1"/>
          </p:cNvSpPr>
          <p:nvPr>
            <p:ph type="title"/>
          </p:nvPr>
        </p:nvSpPr>
        <p:spPr/>
        <p:txBody>
          <a:bodyPr/>
          <a:lstStyle/>
          <a:p>
            <a:pPr algn="ctr"/>
            <a:r>
              <a:rPr lang="en-GB" dirty="0"/>
              <a:t>How to open the Dat file using EXCEL Application</a:t>
            </a:r>
            <a:endParaRPr lang="en-US" dirty="0"/>
          </a:p>
        </p:txBody>
      </p:sp>
      <p:sp>
        <p:nvSpPr>
          <p:cNvPr id="3" name="Content Placeholder 2">
            <a:extLst>
              <a:ext uri="{FF2B5EF4-FFF2-40B4-BE49-F238E27FC236}">
                <a16:creationId xmlns:a16="http://schemas.microsoft.com/office/drawing/2014/main" id="{510C4E39-6CA2-E7AE-8F6D-B98FA5B17623}"/>
              </a:ext>
            </a:extLst>
          </p:cNvPr>
          <p:cNvSpPr>
            <a:spLocks noGrp="1"/>
          </p:cNvSpPr>
          <p:nvPr>
            <p:ph idx="1"/>
          </p:nvPr>
        </p:nvSpPr>
        <p:spPr/>
        <p:txBody>
          <a:bodyPr/>
          <a:lstStyle/>
          <a:p>
            <a:r>
              <a:rPr lang="en-GB" dirty="0"/>
              <a:t>Open an Excel App,</a:t>
            </a:r>
          </a:p>
          <a:p>
            <a:r>
              <a:rPr lang="en-GB" dirty="0"/>
              <a:t>Go to Data, </a:t>
            </a:r>
          </a:p>
          <a:p>
            <a:r>
              <a:rPr lang="en-GB" dirty="0"/>
              <a:t>Get Data, from Text/CSV</a:t>
            </a:r>
          </a:p>
          <a:p>
            <a:r>
              <a:rPr lang="en-GB" dirty="0"/>
              <a:t>Or use excel workbook</a:t>
            </a:r>
          </a:p>
          <a:p>
            <a:pPr marL="0" indent="0">
              <a:buNone/>
            </a:pPr>
            <a:endParaRPr lang="en-GB" dirty="0"/>
          </a:p>
          <a:p>
            <a:endParaRPr lang="en-US" dirty="0"/>
          </a:p>
        </p:txBody>
      </p:sp>
      <p:sp>
        <p:nvSpPr>
          <p:cNvPr id="4" name="Footer Placeholder 3">
            <a:extLst>
              <a:ext uri="{FF2B5EF4-FFF2-40B4-BE49-F238E27FC236}">
                <a16:creationId xmlns:a16="http://schemas.microsoft.com/office/drawing/2014/main" id="{BC61617E-03BF-54FB-9984-949E701CEC2E}"/>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93B6D80A-CA29-332E-3551-A75D22FBD35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11814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80D1-A568-E61C-F21B-E0CE9DE3F941}"/>
              </a:ext>
            </a:extLst>
          </p:cNvPr>
          <p:cNvSpPr>
            <a:spLocks noGrp="1"/>
          </p:cNvSpPr>
          <p:nvPr>
            <p:ph type="title"/>
          </p:nvPr>
        </p:nvSpPr>
        <p:spPr/>
        <p:txBody>
          <a:bodyPr/>
          <a:lstStyle/>
          <a:p>
            <a:pPr algn="ctr"/>
            <a:r>
              <a:rPr lang="en-GB" dirty="0"/>
              <a:t>Copy all your DAT files to </a:t>
            </a:r>
            <a:r>
              <a:rPr lang="en-GB" dirty="0" err="1"/>
              <a:t>EduKTiv</a:t>
            </a:r>
            <a:r>
              <a:rPr lang="en-GB" dirty="0"/>
              <a:t> </a:t>
            </a:r>
            <a:r>
              <a:rPr lang="en-GB" dirty="0" err="1"/>
              <a:t>SubmissionIn</a:t>
            </a:r>
            <a:r>
              <a:rPr lang="en-GB" dirty="0"/>
              <a:t> directory</a:t>
            </a:r>
            <a:endParaRPr lang="en-US" dirty="0"/>
          </a:p>
        </p:txBody>
      </p:sp>
      <p:pic>
        <p:nvPicPr>
          <p:cNvPr id="5" name="Content Placeholder 4">
            <a:extLst>
              <a:ext uri="{FF2B5EF4-FFF2-40B4-BE49-F238E27FC236}">
                <a16:creationId xmlns:a16="http://schemas.microsoft.com/office/drawing/2014/main" id="{C82D7AF3-31CB-598A-061C-C95294A4FCA4}"/>
              </a:ext>
            </a:extLst>
          </p:cNvPr>
          <p:cNvPicPr>
            <a:picLocks noGrp="1" noChangeAspect="1"/>
          </p:cNvPicPr>
          <p:nvPr>
            <p:ph idx="1"/>
          </p:nvPr>
        </p:nvPicPr>
        <p:blipFill>
          <a:blip r:embed="rId2"/>
          <a:stretch>
            <a:fillRect/>
          </a:stretch>
        </p:blipFill>
        <p:spPr>
          <a:xfrm>
            <a:off x="2592926" y="2064327"/>
            <a:ext cx="6606492" cy="2743079"/>
          </a:xfrm>
        </p:spPr>
      </p:pic>
      <p:sp>
        <p:nvSpPr>
          <p:cNvPr id="6" name="Footer Placeholder 5">
            <a:extLst>
              <a:ext uri="{FF2B5EF4-FFF2-40B4-BE49-F238E27FC236}">
                <a16:creationId xmlns:a16="http://schemas.microsoft.com/office/drawing/2014/main" id="{53336B59-42E0-1037-B488-113ACB7CA549}"/>
              </a:ext>
            </a:extLst>
          </p:cNvPr>
          <p:cNvSpPr>
            <a:spLocks noGrp="1"/>
          </p:cNvSpPr>
          <p:nvPr>
            <p:ph type="ftr" sz="quarter" idx="11"/>
          </p:nvPr>
        </p:nvSpPr>
        <p:spPr/>
        <p:txBody>
          <a:bodyPr/>
          <a:lstStyle/>
          <a:p>
            <a:r>
              <a:rPr lang="en-GB"/>
              <a:t>Always remember what I said on this slide</a:t>
            </a:r>
            <a:endParaRPr lang="en-US" dirty="0"/>
          </a:p>
        </p:txBody>
      </p:sp>
      <p:sp>
        <p:nvSpPr>
          <p:cNvPr id="7" name="Slide Number Placeholder 6">
            <a:extLst>
              <a:ext uri="{FF2B5EF4-FFF2-40B4-BE49-F238E27FC236}">
                <a16:creationId xmlns:a16="http://schemas.microsoft.com/office/drawing/2014/main" id="{AE7F24B9-AE59-D219-9A8E-2B4A0EA04C46}"/>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9363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56F4-F810-13D9-716F-E52A261A418D}"/>
              </a:ext>
            </a:extLst>
          </p:cNvPr>
          <p:cNvSpPr>
            <a:spLocks noGrp="1"/>
          </p:cNvSpPr>
          <p:nvPr>
            <p:ph type="title"/>
          </p:nvPr>
        </p:nvSpPr>
        <p:spPr/>
        <p:txBody>
          <a:bodyPr/>
          <a:lstStyle/>
          <a:p>
            <a:pPr algn="ctr"/>
            <a:r>
              <a:rPr lang="en-GB" dirty="0"/>
              <a:t>Copy the updates into </a:t>
            </a:r>
            <a:r>
              <a:rPr lang="en-GB" dirty="0" err="1"/>
              <a:t>EdukTiv</a:t>
            </a:r>
            <a:r>
              <a:rPr lang="en-GB" dirty="0"/>
              <a:t> Updates directory</a:t>
            </a:r>
            <a:endParaRPr lang="en-US" dirty="0"/>
          </a:p>
        </p:txBody>
      </p:sp>
      <p:sp>
        <p:nvSpPr>
          <p:cNvPr id="3" name="Content Placeholder 2">
            <a:extLst>
              <a:ext uri="{FF2B5EF4-FFF2-40B4-BE49-F238E27FC236}">
                <a16:creationId xmlns:a16="http://schemas.microsoft.com/office/drawing/2014/main" id="{3F916BBE-2AB6-960F-7FB8-146045204759}"/>
              </a:ext>
            </a:extLst>
          </p:cNvPr>
          <p:cNvSpPr>
            <a:spLocks noGrp="1"/>
          </p:cNvSpPr>
          <p:nvPr>
            <p:ph idx="1"/>
          </p:nvPr>
        </p:nvSpPr>
        <p:spPr/>
        <p:txBody>
          <a:bodyPr/>
          <a:lstStyle/>
          <a:p>
            <a:r>
              <a:rPr lang="en-GB" dirty="0"/>
              <a:t>Before you open </a:t>
            </a:r>
            <a:r>
              <a:rPr lang="en-GB" dirty="0" err="1"/>
              <a:t>EdukTiv</a:t>
            </a:r>
            <a:r>
              <a:rPr lang="en-GB" dirty="0"/>
              <a:t> App</a:t>
            </a:r>
          </a:p>
          <a:p>
            <a:r>
              <a:rPr lang="en-GB" dirty="0"/>
              <a:t>Make sure you have copied the updates from TVETMIS websites and Paste the file on the Updates directory:</a:t>
            </a:r>
          </a:p>
          <a:p>
            <a:endParaRPr lang="en-US" dirty="0"/>
          </a:p>
        </p:txBody>
      </p:sp>
      <p:pic>
        <p:nvPicPr>
          <p:cNvPr id="5" name="Picture 4">
            <a:extLst>
              <a:ext uri="{FF2B5EF4-FFF2-40B4-BE49-F238E27FC236}">
                <a16:creationId xmlns:a16="http://schemas.microsoft.com/office/drawing/2014/main" id="{545F43A9-1688-32FC-5A49-9A645B9D0DD0}"/>
              </a:ext>
            </a:extLst>
          </p:cNvPr>
          <p:cNvPicPr>
            <a:picLocks noChangeAspect="1"/>
          </p:cNvPicPr>
          <p:nvPr/>
        </p:nvPicPr>
        <p:blipFill>
          <a:blip r:embed="rId2"/>
          <a:stretch>
            <a:fillRect/>
          </a:stretch>
        </p:blipFill>
        <p:spPr>
          <a:xfrm>
            <a:off x="2697381" y="3272429"/>
            <a:ext cx="5134692" cy="2638793"/>
          </a:xfrm>
          <a:prstGeom prst="rect">
            <a:avLst/>
          </a:prstGeom>
        </p:spPr>
      </p:pic>
      <p:sp>
        <p:nvSpPr>
          <p:cNvPr id="6" name="Footer Placeholder 5">
            <a:extLst>
              <a:ext uri="{FF2B5EF4-FFF2-40B4-BE49-F238E27FC236}">
                <a16:creationId xmlns:a16="http://schemas.microsoft.com/office/drawing/2014/main" id="{486FCFA2-3B2B-D49F-340A-1BA165A3F024}"/>
              </a:ext>
            </a:extLst>
          </p:cNvPr>
          <p:cNvSpPr>
            <a:spLocks noGrp="1"/>
          </p:cNvSpPr>
          <p:nvPr>
            <p:ph type="ftr" sz="quarter" idx="11"/>
          </p:nvPr>
        </p:nvSpPr>
        <p:spPr/>
        <p:txBody>
          <a:bodyPr/>
          <a:lstStyle/>
          <a:p>
            <a:r>
              <a:rPr lang="en-GB"/>
              <a:t>Always remember what I said on this slide</a:t>
            </a:r>
            <a:endParaRPr lang="en-US" dirty="0"/>
          </a:p>
        </p:txBody>
      </p:sp>
      <p:sp>
        <p:nvSpPr>
          <p:cNvPr id="7" name="Slide Number Placeholder 6">
            <a:extLst>
              <a:ext uri="{FF2B5EF4-FFF2-40B4-BE49-F238E27FC236}">
                <a16:creationId xmlns:a16="http://schemas.microsoft.com/office/drawing/2014/main" id="{2EA62133-3187-9306-4680-37E70C62DCEA}"/>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81436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9567-1AED-2B17-7FD4-4B4C46C4937D}"/>
              </a:ext>
            </a:extLst>
          </p:cNvPr>
          <p:cNvSpPr>
            <a:spLocks noGrp="1"/>
          </p:cNvSpPr>
          <p:nvPr>
            <p:ph type="title"/>
          </p:nvPr>
        </p:nvSpPr>
        <p:spPr/>
        <p:txBody>
          <a:bodyPr/>
          <a:lstStyle/>
          <a:p>
            <a:pPr algn="ctr"/>
            <a:r>
              <a:rPr lang="en-GB" dirty="0"/>
              <a:t>Department Calendar</a:t>
            </a:r>
            <a:endParaRPr lang="en-US" dirty="0"/>
          </a:p>
        </p:txBody>
      </p:sp>
      <p:sp>
        <p:nvSpPr>
          <p:cNvPr id="3" name="Content Placeholder 2">
            <a:extLst>
              <a:ext uri="{FF2B5EF4-FFF2-40B4-BE49-F238E27FC236}">
                <a16:creationId xmlns:a16="http://schemas.microsoft.com/office/drawing/2014/main" id="{1EDAD2FC-0B59-50FE-4043-8401FFD4C414}"/>
              </a:ext>
            </a:extLst>
          </p:cNvPr>
          <p:cNvSpPr>
            <a:spLocks noGrp="1"/>
          </p:cNvSpPr>
          <p:nvPr>
            <p:ph idx="1"/>
          </p:nvPr>
        </p:nvSpPr>
        <p:spPr/>
        <p:txBody>
          <a:bodyPr/>
          <a:lstStyle/>
          <a:p>
            <a:r>
              <a:rPr lang="en-GB" dirty="0"/>
              <a:t>When you setup the system dates </a:t>
            </a:r>
            <a:r>
              <a:rPr lang="en-GB"/>
              <a:t>on Gops-1, </a:t>
            </a:r>
            <a:r>
              <a:rPr lang="en-GB" dirty="0"/>
              <a:t>use the departmental academic </a:t>
            </a:r>
            <a:r>
              <a:rPr lang="en-GB"/>
              <a:t>calendar. </a:t>
            </a:r>
            <a:endParaRPr lang="en-US" dirty="0"/>
          </a:p>
        </p:txBody>
      </p:sp>
      <p:sp>
        <p:nvSpPr>
          <p:cNvPr id="4" name="Footer Placeholder 3">
            <a:extLst>
              <a:ext uri="{FF2B5EF4-FFF2-40B4-BE49-F238E27FC236}">
                <a16:creationId xmlns:a16="http://schemas.microsoft.com/office/drawing/2014/main" id="{3366851A-EC69-FFFC-AF0C-BFB6C23E371A}"/>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D98A3556-2CB9-C50C-CFD0-9168431F857B}"/>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1040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9B09-E1D1-F99B-DB8D-F0117A41FB7B}"/>
              </a:ext>
            </a:extLst>
          </p:cNvPr>
          <p:cNvSpPr>
            <a:spLocks noGrp="1"/>
          </p:cNvSpPr>
          <p:nvPr>
            <p:ph type="title"/>
          </p:nvPr>
        </p:nvSpPr>
        <p:spPr>
          <a:xfrm>
            <a:off x="2592925" y="624110"/>
            <a:ext cx="8911687" cy="528797"/>
          </a:xfrm>
        </p:spPr>
        <p:txBody>
          <a:bodyPr>
            <a:normAutofit fontScale="90000"/>
          </a:bodyPr>
          <a:lstStyle/>
          <a:p>
            <a:pPr algn="ctr"/>
            <a:r>
              <a:rPr lang="en-GB" dirty="0"/>
              <a:t>TCP Port</a:t>
            </a:r>
            <a:br>
              <a:rPr lang="en-GB" dirty="0"/>
            </a:br>
            <a:br>
              <a:rPr lang="en-GB" dirty="0"/>
            </a:br>
            <a:r>
              <a:rPr lang="en-GB" sz="2200" dirty="0"/>
              <a:t>Make sure that all the TCP port carries the value 1433 throughout.</a:t>
            </a:r>
            <a:endParaRPr lang="en-US" sz="2200" dirty="0"/>
          </a:p>
        </p:txBody>
      </p:sp>
      <p:pic>
        <p:nvPicPr>
          <p:cNvPr id="7" name="Content Placeholder 6">
            <a:extLst>
              <a:ext uri="{FF2B5EF4-FFF2-40B4-BE49-F238E27FC236}">
                <a16:creationId xmlns:a16="http://schemas.microsoft.com/office/drawing/2014/main" id="{30EB9827-B6BD-DCDB-4D14-9B3D41DDBFF9}"/>
              </a:ext>
            </a:extLst>
          </p:cNvPr>
          <p:cNvPicPr>
            <a:picLocks noGrp="1" noChangeAspect="1"/>
          </p:cNvPicPr>
          <p:nvPr>
            <p:ph idx="1"/>
          </p:nvPr>
        </p:nvPicPr>
        <p:blipFill>
          <a:blip r:embed="rId2"/>
          <a:stretch>
            <a:fillRect/>
          </a:stretch>
        </p:blipFill>
        <p:spPr>
          <a:xfrm>
            <a:off x="3053777" y="2357558"/>
            <a:ext cx="5298492" cy="3778250"/>
          </a:xfrm>
        </p:spPr>
      </p:pic>
      <p:sp>
        <p:nvSpPr>
          <p:cNvPr id="4" name="Footer Placeholder 3">
            <a:extLst>
              <a:ext uri="{FF2B5EF4-FFF2-40B4-BE49-F238E27FC236}">
                <a16:creationId xmlns:a16="http://schemas.microsoft.com/office/drawing/2014/main" id="{E161E439-8BE5-4198-B4A1-0432FDA33C2A}"/>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127A5D4D-65C2-0489-28D5-92152DC13FBD}"/>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3660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7B244-87A7-1163-469B-2972AD26934C}"/>
              </a:ext>
            </a:extLst>
          </p:cNvPr>
          <p:cNvSpPr>
            <a:spLocks noGrp="1"/>
          </p:cNvSpPr>
          <p:nvPr>
            <p:ph type="title"/>
          </p:nvPr>
        </p:nvSpPr>
        <p:spPr/>
        <p:txBody>
          <a:bodyPr/>
          <a:lstStyle/>
          <a:p>
            <a:pPr algn="ctr"/>
            <a:r>
              <a:rPr lang="en-GB" dirty="0" err="1"/>
              <a:t>EduKTiv</a:t>
            </a:r>
            <a:r>
              <a:rPr lang="en-GB" dirty="0"/>
              <a:t> Applications services</a:t>
            </a:r>
            <a:endParaRPr lang="en-US" dirty="0"/>
          </a:p>
        </p:txBody>
      </p:sp>
      <p:pic>
        <p:nvPicPr>
          <p:cNvPr id="7" name="Content Placeholder 6">
            <a:extLst>
              <a:ext uri="{FF2B5EF4-FFF2-40B4-BE49-F238E27FC236}">
                <a16:creationId xmlns:a16="http://schemas.microsoft.com/office/drawing/2014/main" id="{E263AD7C-3D56-5664-EFE5-685E8B9401A8}"/>
              </a:ext>
            </a:extLst>
          </p:cNvPr>
          <p:cNvPicPr>
            <a:picLocks noGrp="1" noChangeAspect="1"/>
          </p:cNvPicPr>
          <p:nvPr>
            <p:ph idx="1"/>
          </p:nvPr>
        </p:nvPicPr>
        <p:blipFill>
          <a:blip r:embed="rId2"/>
          <a:stretch>
            <a:fillRect/>
          </a:stretch>
        </p:blipFill>
        <p:spPr>
          <a:xfrm>
            <a:off x="2711990" y="1905000"/>
            <a:ext cx="7497221" cy="3067478"/>
          </a:xfrm>
        </p:spPr>
      </p:pic>
      <p:sp>
        <p:nvSpPr>
          <p:cNvPr id="4" name="Footer Placeholder 3">
            <a:extLst>
              <a:ext uri="{FF2B5EF4-FFF2-40B4-BE49-F238E27FC236}">
                <a16:creationId xmlns:a16="http://schemas.microsoft.com/office/drawing/2014/main" id="{B39F5D2B-6BDE-76C3-962E-F0B7B6ADF6DF}"/>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624B30A4-7B9C-B8D9-83F4-DE55781786B8}"/>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331680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D0505-6187-E9C3-EED3-2A8CA777C92D}"/>
              </a:ext>
            </a:extLst>
          </p:cNvPr>
          <p:cNvSpPr>
            <a:spLocks noGrp="1"/>
          </p:cNvSpPr>
          <p:nvPr>
            <p:ph type="title"/>
          </p:nvPr>
        </p:nvSpPr>
        <p:spPr/>
        <p:txBody>
          <a:bodyPr/>
          <a:lstStyle/>
          <a:p>
            <a:pPr algn="ctr"/>
            <a:r>
              <a:rPr lang="en-GB" dirty="0"/>
              <a:t>Open </a:t>
            </a:r>
            <a:r>
              <a:rPr lang="en-GB" dirty="0" err="1"/>
              <a:t>EdukTiv</a:t>
            </a:r>
            <a:r>
              <a:rPr lang="en-GB" dirty="0"/>
              <a:t> App and Validate TVETMIS files</a:t>
            </a:r>
            <a:endParaRPr lang="en-US" dirty="0"/>
          </a:p>
        </p:txBody>
      </p:sp>
      <p:sp>
        <p:nvSpPr>
          <p:cNvPr id="3" name="Content Placeholder 2">
            <a:extLst>
              <a:ext uri="{FF2B5EF4-FFF2-40B4-BE49-F238E27FC236}">
                <a16:creationId xmlns:a16="http://schemas.microsoft.com/office/drawing/2014/main" id="{D65CE597-1261-CFDB-0B68-E286EE92E295}"/>
              </a:ext>
            </a:extLst>
          </p:cNvPr>
          <p:cNvSpPr>
            <a:spLocks noGrp="1"/>
          </p:cNvSpPr>
          <p:nvPr>
            <p:ph idx="1"/>
          </p:nvPr>
        </p:nvSpPr>
        <p:spPr/>
        <p:txBody>
          <a:bodyPr/>
          <a:lstStyle/>
          <a:p>
            <a:r>
              <a:rPr lang="en-GB" dirty="0"/>
              <a:t>Start your </a:t>
            </a:r>
            <a:r>
              <a:rPr lang="en-GB" dirty="0" err="1"/>
              <a:t>EduKtiv</a:t>
            </a:r>
            <a:r>
              <a:rPr lang="en-GB" dirty="0"/>
              <a:t> app</a:t>
            </a:r>
          </a:p>
          <a:p>
            <a:endParaRPr lang="en-US" dirty="0"/>
          </a:p>
        </p:txBody>
      </p:sp>
      <p:sp>
        <p:nvSpPr>
          <p:cNvPr id="4" name="Footer Placeholder 3">
            <a:extLst>
              <a:ext uri="{FF2B5EF4-FFF2-40B4-BE49-F238E27FC236}">
                <a16:creationId xmlns:a16="http://schemas.microsoft.com/office/drawing/2014/main" id="{9E75D33B-C7AA-D65D-6FCB-80703BB27B56}"/>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A76612A4-1EC1-433F-AC77-958A32A541C6}"/>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7" name="Picture 6">
            <a:extLst>
              <a:ext uri="{FF2B5EF4-FFF2-40B4-BE49-F238E27FC236}">
                <a16:creationId xmlns:a16="http://schemas.microsoft.com/office/drawing/2014/main" id="{C461D272-784F-8E17-A8D4-581A766DABB1}"/>
              </a:ext>
            </a:extLst>
          </p:cNvPr>
          <p:cNvPicPr>
            <a:picLocks noChangeAspect="1"/>
          </p:cNvPicPr>
          <p:nvPr/>
        </p:nvPicPr>
        <p:blipFill>
          <a:blip r:embed="rId2"/>
          <a:stretch>
            <a:fillRect/>
          </a:stretch>
        </p:blipFill>
        <p:spPr>
          <a:xfrm>
            <a:off x="3031673" y="2535635"/>
            <a:ext cx="4410691" cy="2562583"/>
          </a:xfrm>
          <a:prstGeom prst="rect">
            <a:avLst/>
          </a:prstGeom>
        </p:spPr>
      </p:pic>
    </p:spTree>
    <p:extLst>
      <p:ext uri="{BB962C8B-B14F-4D97-AF65-F5344CB8AC3E}">
        <p14:creationId xmlns:p14="http://schemas.microsoft.com/office/powerpoint/2010/main" val="3547346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4E421-2858-B3BB-2A2F-3D4EC6E16BA7}"/>
              </a:ext>
            </a:extLst>
          </p:cNvPr>
          <p:cNvSpPr>
            <a:spLocks noGrp="1"/>
          </p:cNvSpPr>
          <p:nvPr>
            <p:ph type="title"/>
          </p:nvPr>
        </p:nvSpPr>
        <p:spPr/>
        <p:txBody>
          <a:bodyPr/>
          <a:lstStyle/>
          <a:p>
            <a:pPr algn="ctr"/>
            <a:r>
              <a:rPr lang="en-GB" dirty="0"/>
              <a:t>Comprehensive Report</a:t>
            </a:r>
            <a:endParaRPr lang="en-US" dirty="0"/>
          </a:p>
        </p:txBody>
      </p:sp>
      <p:sp>
        <p:nvSpPr>
          <p:cNvPr id="3" name="Content Placeholder 2">
            <a:extLst>
              <a:ext uri="{FF2B5EF4-FFF2-40B4-BE49-F238E27FC236}">
                <a16:creationId xmlns:a16="http://schemas.microsoft.com/office/drawing/2014/main" id="{9F4847D2-15FF-3076-585F-FF8E8805DBFF}"/>
              </a:ext>
            </a:extLst>
          </p:cNvPr>
          <p:cNvSpPr>
            <a:spLocks noGrp="1"/>
          </p:cNvSpPr>
          <p:nvPr>
            <p:ph idx="1"/>
          </p:nvPr>
        </p:nvSpPr>
        <p:spPr/>
        <p:txBody>
          <a:bodyPr/>
          <a:lstStyle/>
          <a:p>
            <a:r>
              <a:rPr lang="en-GB" dirty="0"/>
              <a:t>Analyse the report you received against the data you submitted.</a:t>
            </a:r>
          </a:p>
          <a:p>
            <a:r>
              <a:rPr lang="en-GB" dirty="0"/>
              <a:t>Analyse the report per block type, </a:t>
            </a:r>
            <a:r>
              <a:rPr lang="en-GB" dirty="0" err="1"/>
              <a:t>e.g</a:t>
            </a:r>
            <a:r>
              <a:rPr lang="en-GB" dirty="0"/>
              <a:t> NC(V), Trimester, Semester or Occupational/Skills</a:t>
            </a:r>
          </a:p>
          <a:p>
            <a:pPr marL="0" indent="0">
              <a:buNone/>
            </a:pPr>
            <a:endParaRPr lang="en-US" dirty="0"/>
          </a:p>
        </p:txBody>
      </p:sp>
      <p:sp>
        <p:nvSpPr>
          <p:cNvPr id="4" name="Footer Placeholder 3">
            <a:extLst>
              <a:ext uri="{FF2B5EF4-FFF2-40B4-BE49-F238E27FC236}">
                <a16:creationId xmlns:a16="http://schemas.microsoft.com/office/drawing/2014/main" id="{80583C8F-75BE-AE8E-C8C4-0D18935BA016}"/>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43442DB4-AB8D-C03A-1B33-BB9589062B2A}"/>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72392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54F59-FA4B-BCB8-D254-CCE6DAC02BDF}"/>
              </a:ext>
            </a:extLst>
          </p:cNvPr>
          <p:cNvSpPr>
            <a:spLocks noGrp="1"/>
          </p:cNvSpPr>
          <p:nvPr>
            <p:ph type="title"/>
          </p:nvPr>
        </p:nvSpPr>
        <p:spPr/>
        <p:txBody>
          <a:bodyPr/>
          <a:lstStyle/>
          <a:p>
            <a:pPr algn="ctr"/>
            <a:r>
              <a:rPr lang="en-GB" dirty="0"/>
              <a:t>Log Files</a:t>
            </a:r>
            <a:endParaRPr lang="en-US" dirty="0"/>
          </a:p>
        </p:txBody>
      </p:sp>
      <p:sp>
        <p:nvSpPr>
          <p:cNvPr id="3" name="Content Placeholder 2">
            <a:extLst>
              <a:ext uri="{FF2B5EF4-FFF2-40B4-BE49-F238E27FC236}">
                <a16:creationId xmlns:a16="http://schemas.microsoft.com/office/drawing/2014/main" id="{00A1B7F7-6A43-5E10-0699-2F5A09EC71CB}"/>
              </a:ext>
            </a:extLst>
          </p:cNvPr>
          <p:cNvSpPr>
            <a:spLocks noGrp="1"/>
          </p:cNvSpPr>
          <p:nvPr>
            <p:ph sz="half" idx="1"/>
          </p:nvPr>
        </p:nvSpPr>
        <p:spPr/>
        <p:txBody>
          <a:bodyPr/>
          <a:lstStyle/>
          <a:p>
            <a:r>
              <a:rPr lang="en-GB" dirty="0"/>
              <a:t>What do you learn from the Log file?</a:t>
            </a:r>
          </a:p>
          <a:p>
            <a:r>
              <a:rPr lang="en-GB" dirty="0">
                <a:hlinkClick r:id="rId2" action="ppaction://hlinkfile"/>
              </a:rPr>
              <a:t>Load_Log_704_UMAL_20210128.xlsx</a:t>
            </a:r>
            <a:endParaRPr lang="en-GB" dirty="0"/>
          </a:p>
          <a:p>
            <a:endParaRPr lang="en-US" dirty="0"/>
          </a:p>
        </p:txBody>
      </p:sp>
      <p:sp>
        <p:nvSpPr>
          <p:cNvPr id="4" name="Content Placeholder 3">
            <a:extLst>
              <a:ext uri="{FF2B5EF4-FFF2-40B4-BE49-F238E27FC236}">
                <a16:creationId xmlns:a16="http://schemas.microsoft.com/office/drawing/2014/main" id="{FF5D02B5-232C-3104-EACC-C5B5AEACE9EA}"/>
              </a:ext>
            </a:extLst>
          </p:cNvPr>
          <p:cNvSpPr>
            <a:spLocks noGrp="1"/>
          </p:cNvSpPr>
          <p:nvPr>
            <p:ph sz="half" idx="2"/>
          </p:nvPr>
        </p:nvSpPr>
        <p:spPr/>
        <p:txBody>
          <a:bodyPr/>
          <a:lstStyle/>
          <a:p>
            <a:endParaRPr lang="en-US"/>
          </a:p>
        </p:txBody>
      </p:sp>
      <p:sp>
        <p:nvSpPr>
          <p:cNvPr id="5" name="Footer Placeholder 4">
            <a:extLst>
              <a:ext uri="{FF2B5EF4-FFF2-40B4-BE49-F238E27FC236}">
                <a16:creationId xmlns:a16="http://schemas.microsoft.com/office/drawing/2014/main" id="{D62098D6-BE04-0FBC-F0D2-275E6DFC574E}"/>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8D167848-653E-4896-C3F2-0728973F30BF}"/>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54647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8391-D81C-3ACA-E793-B842B4A0ED95}"/>
              </a:ext>
            </a:extLst>
          </p:cNvPr>
          <p:cNvSpPr>
            <a:spLocks noGrp="1"/>
          </p:cNvSpPr>
          <p:nvPr>
            <p:ph type="title"/>
          </p:nvPr>
        </p:nvSpPr>
        <p:spPr/>
        <p:txBody>
          <a:bodyPr/>
          <a:lstStyle/>
          <a:p>
            <a:pPr algn="ctr"/>
            <a:r>
              <a:rPr lang="en-GB" dirty="0"/>
              <a:t>Samples of extracted 2024 Actuals enrolment _ Jasper APP</a:t>
            </a:r>
            <a:endParaRPr lang="en-US" dirty="0"/>
          </a:p>
        </p:txBody>
      </p:sp>
      <p:sp>
        <p:nvSpPr>
          <p:cNvPr id="3" name="Content Placeholder 2">
            <a:extLst>
              <a:ext uri="{FF2B5EF4-FFF2-40B4-BE49-F238E27FC236}">
                <a16:creationId xmlns:a16="http://schemas.microsoft.com/office/drawing/2014/main" id="{9E91FE8D-7A3B-5938-BF81-A027B15BA57E}"/>
              </a:ext>
            </a:extLst>
          </p:cNvPr>
          <p:cNvSpPr>
            <a:spLocks noGrp="1"/>
          </p:cNvSpPr>
          <p:nvPr>
            <p:ph sz="half" idx="1"/>
          </p:nvPr>
        </p:nvSpPr>
        <p:spPr/>
        <p:txBody>
          <a:bodyPr/>
          <a:lstStyle/>
          <a:p>
            <a:r>
              <a:rPr lang="en-US" dirty="0"/>
              <a:t> </a:t>
            </a:r>
            <a:r>
              <a:rPr lang="en-US" dirty="0">
                <a:hlinkClick r:id="rId2" action="ppaction://hlinkfile"/>
              </a:rPr>
              <a:t>2024 NCV_ENROLMENT_COLLEGE.xlsx</a:t>
            </a:r>
            <a:endParaRPr lang="en-US" dirty="0"/>
          </a:p>
          <a:p>
            <a:r>
              <a:rPr lang="en-GB" dirty="0"/>
              <a:t> </a:t>
            </a:r>
            <a:r>
              <a:rPr lang="en-GB" dirty="0">
                <a:hlinkClick r:id="rId3" action="ppaction://hlinkfile"/>
              </a:rPr>
              <a:t>2024 SEMESTER ONE_ENROLMENT_COLLEGE.xlsx</a:t>
            </a:r>
            <a:endParaRPr lang="en-GB" dirty="0"/>
          </a:p>
          <a:p>
            <a:r>
              <a:rPr lang="en-GB" dirty="0">
                <a:hlinkClick r:id="rId4" action="ppaction://hlinkfile"/>
              </a:rPr>
              <a:t>2024 TRIMESTER ONE_ENROLMENT_COLLEGE.xlsx</a:t>
            </a:r>
            <a:endParaRPr lang="en-GB" dirty="0"/>
          </a:p>
          <a:p>
            <a:r>
              <a:rPr lang="en-US" dirty="0"/>
              <a:t> </a:t>
            </a:r>
            <a:r>
              <a:rPr lang="en-US" dirty="0">
                <a:hlinkClick r:id="rId5" action="ppaction://hlinkfile"/>
              </a:rPr>
              <a:t>2024 SKILLS_ENROLMENT_COLLEGE.xlsx</a:t>
            </a:r>
            <a:endParaRPr lang="en-US" dirty="0"/>
          </a:p>
        </p:txBody>
      </p:sp>
      <p:sp>
        <p:nvSpPr>
          <p:cNvPr id="4" name="Content Placeholder 3">
            <a:extLst>
              <a:ext uri="{FF2B5EF4-FFF2-40B4-BE49-F238E27FC236}">
                <a16:creationId xmlns:a16="http://schemas.microsoft.com/office/drawing/2014/main" id="{C1B1EA32-9405-69AD-66A4-05CE4E8C152F}"/>
              </a:ext>
            </a:extLst>
          </p:cNvPr>
          <p:cNvSpPr>
            <a:spLocks noGrp="1"/>
          </p:cNvSpPr>
          <p:nvPr>
            <p:ph sz="half" idx="2"/>
          </p:nvPr>
        </p:nvSpPr>
        <p:spPr/>
        <p:txBody>
          <a:bodyPr/>
          <a:lstStyle/>
          <a:p>
            <a:endParaRPr lang="en-US"/>
          </a:p>
        </p:txBody>
      </p:sp>
      <p:sp>
        <p:nvSpPr>
          <p:cNvPr id="5" name="Footer Placeholder 4">
            <a:extLst>
              <a:ext uri="{FF2B5EF4-FFF2-40B4-BE49-F238E27FC236}">
                <a16:creationId xmlns:a16="http://schemas.microsoft.com/office/drawing/2014/main" id="{3848A270-E4FA-1B85-F685-BAC348920269}"/>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E297D485-1E22-947D-B2A8-4ED7FD4BECBD}"/>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666141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60990D12-75CF-4DB3-268D-45853AB01FFF}"/>
              </a:ext>
            </a:extLst>
          </p:cNvPr>
          <p:cNvSpPr txBox="1">
            <a:spLocks/>
          </p:cNvSpPr>
          <p:nvPr/>
        </p:nvSpPr>
        <p:spPr>
          <a:xfrm>
            <a:off x="4288897" y="1499834"/>
            <a:ext cx="4442603" cy="1520457"/>
          </a:xfrm>
          <a:prstGeom prst="rect">
            <a:avLst/>
          </a:prstGeom>
          <a:noFill/>
          <a:ln w="28575">
            <a:solidFill>
              <a:sysClr val="windowText" lastClr="000000"/>
            </a:solidFill>
          </a:ln>
        </p:spPr>
        <p:txBody>
          <a:bodyPr anchor="ctr"/>
          <a:lstStyle>
            <a:lvl1pPr algn="ctr" defTabSz="914400" rtl="0" eaLnBrk="1" latinLnBrk="0" hangingPunct="1">
              <a:lnSpc>
                <a:spcPct val="90000"/>
              </a:lnSpc>
              <a:spcBef>
                <a:spcPct val="0"/>
              </a:spcBef>
              <a:buNone/>
              <a:defRPr sz="2400" kern="1200" cap="all" spc="100"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all" spc="100" normalizeH="0" baseline="0" noProof="0" dirty="0">
                <a:ln>
                  <a:noFill/>
                </a:ln>
                <a:solidFill>
                  <a:sysClr val="windowText" lastClr="000000"/>
                </a:solidFill>
                <a:effectLst/>
                <a:uLnTx/>
                <a:uFillTx/>
                <a:latin typeface="Tenorite Bold"/>
                <a:ea typeface="+mj-ea"/>
                <a:cs typeface="+mj-cs"/>
              </a:rPr>
              <a:t>Thank you</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dirty="0">
                <a:solidFill>
                  <a:sysClr val="windowText" lastClr="000000"/>
                </a:solidFill>
                <a:latin typeface="Tenorite Bold"/>
              </a:rPr>
              <a:t>NDI A LIVHUWA</a:t>
            </a:r>
            <a:endParaRPr kumimoji="0" lang="en-US" sz="2400" b="0" i="0" u="none" strike="noStrike" kern="1200" cap="all" spc="100" normalizeH="0" baseline="0" noProof="0" dirty="0">
              <a:ln>
                <a:noFill/>
              </a:ln>
              <a:solidFill>
                <a:sysClr val="windowText" lastClr="000000"/>
              </a:solidFill>
              <a:effectLst/>
              <a:uLnTx/>
              <a:uFillTx/>
              <a:latin typeface="Tenorite Bold"/>
              <a:ea typeface="+mj-ea"/>
              <a:cs typeface="+mj-cs"/>
            </a:endParaRPr>
          </a:p>
        </p:txBody>
      </p:sp>
      <p:sp>
        <p:nvSpPr>
          <p:cNvPr id="3" name="Text Placeholder 5">
            <a:extLst>
              <a:ext uri="{FF2B5EF4-FFF2-40B4-BE49-F238E27FC236}">
                <a16:creationId xmlns:a16="http://schemas.microsoft.com/office/drawing/2014/main" id="{60A31762-603F-702B-CBB2-66B59AE8A5E8}"/>
              </a:ext>
            </a:extLst>
          </p:cNvPr>
          <p:cNvSpPr txBox="1">
            <a:spLocks/>
          </p:cNvSpPr>
          <p:nvPr/>
        </p:nvSpPr>
        <p:spPr>
          <a:xfrm>
            <a:off x="1130061" y="3429000"/>
            <a:ext cx="11061939" cy="2424999"/>
          </a:xfrm>
          <a:prstGeom prst="rect">
            <a:avLst/>
          </a:prstGeom>
        </p:spPr>
        <p:txBody>
          <a:bodyPr anchor="t"/>
          <a:lstStyle>
            <a:lvl1pPr marL="0" indent="0" algn="ctr" defTabSz="914400" rtl="0" eaLnBrk="1" latinLnBrk="0" hangingPunct="1">
              <a:lnSpc>
                <a:spcPct val="125000"/>
              </a:lnSpc>
              <a:spcBef>
                <a:spcPts val="0"/>
              </a:spcBef>
              <a:spcAft>
                <a:spcPts val="600"/>
              </a:spcAft>
              <a:buFont typeface="Arial" panose="020B0604020202020204" pitchFamily="34" charset="0"/>
              <a:buNone/>
              <a:defRPr sz="1800" kern="1200" cap="none" spc="1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r>
              <a:rPr lang="en-US" sz="1400" dirty="0">
                <a:solidFill>
                  <a:sysClr val="windowText" lastClr="000000"/>
                </a:solidFill>
                <a:latin typeface="Tenorite "/>
              </a:rPr>
              <a:t>Richard </a:t>
            </a:r>
            <a:r>
              <a:rPr lang="en-US" sz="1400" dirty="0" err="1">
                <a:solidFill>
                  <a:sysClr val="windowText" lastClr="000000"/>
                </a:solidFill>
                <a:latin typeface="Tenorite "/>
              </a:rPr>
              <a:t>Mudau</a:t>
            </a:r>
            <a:r>
              <a:rPr kumimoji="0" lang="en-US" sz="1400" b="0" i="0" u="none" strike="noStrike" kern="1200" cap="none" spc="100" normalizeH="0" baseline="0" noProof="0" dirty="0">
                <a:ln>
                  <a:noFill/>
                </a:ln>
                <a:solidFill>
                  <a:sysClr val="windowText" lastClr="000000"/>
                </a:solidFill>
                <a:effectLst/>
                <a:uLnTx/>
                <a:uFillTx/>
                <a:latin typeface="Tenorite "/>
                <a:ea typeface="+mn-ea"/>
                <a:cs typeface="+mn-cs"/>
              </a:rPr>
              <a:t>​​</a:t>
            </a:r>
          </a:p>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r>
              <a:rPr kumimoji="0" lang="en-US" sz="1400" b="0" i="0" u="none" strike="noStrike" kern="1200" cap="none" spc="100" normalizeH="0" baseline="0" noProof="0" dirty="0">
                <a:ln>
                  <a:noFill/>
                </a:ln>
                <a:solidFill>
                  <a:sysClr val="windowText" lastClr="000000"/>
                </a:solidFill>
                <a:effectLst/>
                <a:uLnTx/>
                <a:uFillTx/>
                <a:latin typeface="Tenorite "/>
                <a:ea typeface="+mn-ea"/>
                <a:cs typeface="+mn-cs"/>
              </a:rPr>
              <a:t>0159637024​/0769239184/0636266519</a:t>
            </a:r>
          </a:p>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r>
              <a:rPr lang="en-US" sz="1400" dirty="0">
                <a:solidFill>
                  <a:sysClr val="windowText" lastClr="000000"/>
                </a:solidFill>
                <a:latin typeface="Tenorite "/>
              </a:rPr>
              <a:t>Email Address: </a:t>
            </a:r>
            <a:r>
              <a:rPr kumimoji="0" lang="en-US" sz="1400" b="0" i="0" u="none" strike="noStrike" kern="1200" cap="none" spc="100" normalizeH="0" baseline="0" noProof="0" dirty="0">
                <a:ln>
                  <a:noFill/>
                </a:ln>
                <a:solidFill>
                  <a:srgbClr val="FB4A18"/>
                </a:solidFill>
                <a:effectLst/>
                <a:uLnTx/>
                <a:uFillTx/>
                <a:latin typeface="Tenorite "/>
                <a:ea typeface="+mn-ea"/>
                <a:cs typeface="+mn-cs"/>
                <a:hlinkClick r:id="rId2">
                  <a:extLst>
                    <a:ext uri="{A12FA001-AC4F-418D-AE19-62706E023703}">
                      <ahyp:hlinkClr xmlns:ahyp="http://schemas.microsoft.com/office/drawing/2018/hyperlinkcolor" val="tx"/>
                    </a:ext>
                  </a:extLst>
                </a:hlinkClick>
              </a:rPr>
              <a:t>Mudau.dr@vhambecollege.edu.za</a:t>
            </a:r>
            <a:endParaRPr kumimoji="0" lang="en-US" sz="1400" b="0" i="0" u="none" strike="noStrike" kern="1200" cap="none" spc="100" normalizeH="0" baseline="0" noProof="0" dirty="0">
              <a:ln>
                <a:noFill/>
              </a:ln>
              <a:solidFill>
                <a:sysClr val="windowText" lastClr="000000"/>
              </a:solidFill>
              <a:effectLst/>
              <a:uLnTx/>
              <a:uFillTx/>
              <a:latin typeface="Tenorite "/>
              <a:ea typeface="+mn-ea"/>
              <a:cs typeface="+mn-cs"/>
            </a:endParaRPr>
          </a:p>
          <a:p>
            <a:r>
              <a:rPr lang="en-US" sz="1400" dirty="0">
                <a:effectLst/>
                <a:latin typeface="Calibri" panose="020F0502020204030204" pitchFamily="34" charset="0"/>
                <a:ea typeface="Aptos" panose="020B0004020202020204" pitchFamily="34" charset="0"/>
              </a:rPr>
              <a:t>Website: </a:t>
            </a:r>
            <a:r>
              <a:rPr lang="en-US" sz="1400" u="sng" dirty="0">
                <a:solidFill>
                  <a:srgbClr val="0000FF"/>
                </a:solidFill>
                <a:effectLst/>
                <a:latin typeface="Calibri" panose="020F0502020204030204" pitchFamily="34" charset="0"/>
                <a:ea typeface="Aptos" panose="020B0004020202020204" pitchFamily="34" charset="0"/>
                <a:hlinkClick r:id="rId3"/>
              </a:rPr>
              <a:t>www.vhembecollege.edu.za</a:t>
            </a:r>
            <a:endParaRPr lang="en-US" sz="1400" dirty="0">
              <a:effectLst/>
              <a:latin typeface="Calibri" panose="020F0502020204030204" pitchFamily="34" charset="0"/>
              <a:ea typeface="Aptos" panose="020B0004020202020204" pitchFamily="34" charset="0"/>
            </a:endParaRPr>
          </a:p>
          <a:p>
            <a:pPr algn="l"/>
            <a:r>
              <a:rPr lang="en-US" sz="1400" dirty="0">
                <a:effectLst/>
                <a:latin typeface="Calibri" panose="020F0502020204030204" pitchFamily="34" charset="0"/>
                <a:ea typeface="Aptos" panose="020B0004020202020204" pitchFamily="34" charset="0"/>
              </a:rPr>
              <a:t>Online Application:     </a:t>
            </a:r>
            <a:r>
              <a:rPr lang="en-US" sz="1400" u="sng" dirty="0">
                <a:solidFill>
                  <a:srgbClr val="0000FF"/>
                </a:solidFill>
                <a:effectLst/>
                <a:latin typeface="Calibri" panose="020F0502020204030204" pitchFamily="34" charset="0"/>
                <a:ea typeface="Aptos" panose="020B0004020202020204" pitchFamily="34" charset="0"/>
                <a:hlinkClick r:id="rId4"/>
              </a:rPr>
              <a:t>https://ienabler.vhembecollege.edu.za/pls/prodi41/gen.gw1pkg.gw1startup?x_processcode=ITS_OAP</a:t>
            </a:r>
            <a:r>
              <a:rPr lang="en-US" sz="1400" dirty="0">
                <a:effectLst/>
                <a:latin typeface="Calibri" panose="020F0502020204030204" pitchFamily="34" charset="0"/>
                <a:ea typeface="Aptos" panose="020B0004020202020204" pitchFamily="34" charset="0"/>
              </a:rPr>
              <a:t> </a:t>
            </a:r>
          </a:p>
          <a:p>
            <a:pPr algn="l"/>
            <a:r>
              <a:rPr lang="en-US" sz="1400" dirty="0">
                <a:effectLst/>
                <a:latin typeface="Calibri" panose="020F0502020204030204" pitchFamily="34" charset="0"/>
                <a:ea typeface="Aptos" panose="020B0004020202020204" pitchFamily="34" charset="0"/>
              </a:rPr>
              <a:t>Central Application Services: </a:t>
            </a:r>
            <a:r>
              <a:rPr lang="en-US" sz="1400" u="sng" dirty="0">
                <a:solidFill>
                  <a:srgbClr val="0000FF"/>
                </a:solidFill>
                <a:effectLst/>
                <a:latin typeface="Calibri" panose="020F0502020204030204" pitchFamily="34" charset="0"/>
                <a:ea typeface="Aptos" panose="020B0004020202020204" pitchFamily="34" charset="0"/>
                <a:hlinkClick r:id="rId5"/>
              </a:rPr>
              <a:t>https://www.cas.ac.za</a:t>
            </a:r>
            <a:endParaRPr lang="en-US" sz="1400" dirty="0">
              <a:effectLst/>
              <a:latin typeface="Calibri" panose="020F0502020204030204" pitchFamily="34" charset="0"/>
              <a:ea typeface="Aptos" panose="020B0004020202020204" pitchFamily="34" charset="0"/>
            </a:endParaRPr>
          </a:p>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endParaRPr kumimoji="0" lang="en-US" sz="1800" b="0" i="0" u="none" strike="noStrike" kern="1200" cap="none" spc="100" normalizeH="0" baseline="0" noProof="0" dirty="0">
              <a:ln>
                <a:noFill/>
              </a:ln>
              <a:solidFill>
                <a:sysClr val="windowText" lastClr="000000"/>
              </a:solidFill>
              <a:effectLst/>
              <a:uLnTx/>
              <a:uFillTx/>
              <a:latin typeface="Tenorite "/>
              <a:ea typeface="+mn-ea"/>
              <a:cs typeface="+mn-cs"/>
            </a:endParaRPr>
          </a:p>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r>
              <a:rPr kumimoji="0" lang="en-US" sz="1800" b="0" i="0" u="none" strike="noStrike" kern="1200" cap="none" spc="100" normalizeH="0" baseline="0" noProof="0" dirty="0">
                <a:ln>
                  <a:noFill/>
                </a:ln>
                <a:solidFill>
                  <a:sysClr val="windowText" lastClr="000000"/>
                </a:solidFill>
                <a:effectLst/>
                <a:uLnTx/>
                <a:uFillTx/>
                <a:latin typeface="Tenorite "/>
                <a:ea typeface="+mn-ea"/>
                <a:cs typeface="+mn-cs"/>
              </a:rPr>
              <a:t>​</a:t>
            </a:r>
          </a:p>
          <a:p>
            <a:pPr marL="0" marR="0" lvl="0" indent="0" algn="ctr" defTabSz="914400" rtl="0" eaLnBrk="1" fontAlgn="auto" latinLnBrk="0" hangingPunct="1">
              <a:lnSpc>
                <a:spcPct val="125000"/>
              </a:lnSpc>
              <a:spcBef>
                <a:spcPts val="0"/>
              </a:spcBef>
              <a:spcAft>
                <a:spcPts val="600"/>
              </a:spcAft>
              <a:buClrTx/>
              <a:buSzTx/>
              <a:buFont typeface="Arial" panose="020B0604020202020204" pitchFamily="34" charset="0"/>
              <a:buNone/>
              <a:tabLst/>
              <a:defRPr/>
            </a:pPr>
            <a:endParaRPr kumimoji="0" lang="en-US" sz="1800" b="0" i="0" u="none" strike="noStrike" kern="1200" cap="none" spc="100" normalizeH="0" baseline="0" noProof="0" dirty="0">
              <a:ln>
                <a:noFill/>
              </a:ln>
              <a:solidFill>
                <a:sysClr val="windowText" lastClr="000000"/>
              </a:solidFill>
              <a:effectLst/>
              <a:uLnTx/>
              <a:uFillTx/>
              <a:latin typeface="Tenorite "/>
              <a:ea typeface="+mn-ea"/>
              <a:cs typeface="+mn-cs"/>
            </a:endParaRPr>
          </a:p>
        </p:txBody>
      </p:sp>
      <p:sp>
        <p:nvSpPr>
          <p:cNvPr id="4" name="Footer Placeholder 3">
            <a:extLst>
              <a:ext uri="{FF2B5EF4-FFF2-40B4-BE49-F238E27FC236}">
                <a16:creationId xmlns:a16="http://schemas.microsoft.com/office/drawing/2014/main" id="{2DA70EF7-0040-CF32-9BA3-09D4223AA442}"/>
              </a:ext>
            </a:extLst>
          </p:cNvPr>
          <p:cNvSpPr>
            <a:spLocks noGrp="1"/>
          </p:cNvSpPr>
          <p:nvPr>
            <p:ph type="ftr" sz="quarter" idx="11"/>
          </p:nvPr>
        </p:nvSpPr>
        <p:spPr/>
        <p:txBody>
          <a:bodyPr/>
          <a:lstStyle/>
          <a:p>
            <a:r>
              <a:rPr lang="en-GB"/>
              <a:t>Always remember what I said on this slide</a:t>
            </a:r>
            <a:endParaRPr lang="en-US" dirty="0"/>
          </a:p>
        </p:txBody>
      </p:sp>
      <p:sp>
        <p:nvSpPr>
          <p:cNvPr id="5" name="Slide Number Placeholder 4">
            <a:extLst>
              <a:ext uri="{FF2B5EF4-FFF2-40B4-BE49-F238E27FC236}">
                <a16:creationId xmlns:a16="http://schemas.microsoft.com/office/drawing/2014/main" id="{30F3596D-D657-2372-02A3-5B1F5AA58DD0}"/>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55053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6D59-0DFA-8A3B-1B3B-F8EB864EA234}"/>
              </a:ext>
            </a:extLst>
          </p:cNvPr>
          <p:cNvSpPr>
            <a:spLocks noGrp="1"/>
          </p:cNvSpPr>
          <p:nvPr>
            <p:ph type="title"/>
          </p:nvPr>
        </p:nvSpPr>
        <p:spPr/>
        <p:txBody>
          <a:bodyPr/>
          <a:lstStyle/>
          <a:p>
            <a:pPr algn="ctr"/>
            <a:r>
              <a:rPr lang="en-GB" dirty="0"/>
              <a:t>Maintain of Census Dates and extract the Census Report</a:t>
            </a:r>
            <a:endParaRPr lang="en-US" dirty="0"/>
          </a:p>
        </p:txBody>
      </p:sp>
      <p:sp>
        <p:nvSpPr>
          <p:cNvPr id="3" name="Content Placeholder 2">
            <a:extLst>
              <a:ext uri="{FF2B5EF4-FFF2-40B4-BE49-F238E27FC236}">
                <a16:creationId xmlns:a16="http://schemas.microsoft.com/office/drawing/2014/main" id="{DBA357B1-6D63-EBCE-03EA-08B652DBA328}"/>
              </a:ext>
            </a:extLst>
          </p:cNvPr>
          <p:cNvSpPr>
            <a:spLocks noGrp="1"/>
          </p:cNvSpPr>
          <p:nvPr>
            <p:ph idx="1"/>
          </p:nvPr>
        </p:nvSpPr>
        <p:spPr/>
        <p:txBody>
          <a:bodyPr/>
          <a:lstStyle/>
          <a:p>
            <a:r>
              <a:rPr lang="en-GB" dirty="0"/>
              <a:t>Use Gops-1 to maintain the Census dates</a:t>
            </a:r>
          </a:p>
          <a:p>
            <a:endParaRPr lang="en-US" dirty="0"/>
          </a:p>
        </p:txBody>
      </p:sp>
      <p:pic>
        <p:nvPicPr>
          <p:cNvPr id="5" name="Picture 4">
            <a:extLst>
              <a:ext uri="{FF2B5EF4-FFF2-40B4-BE49-F238E27FC236}">
                <a16:creationId xmlns:a16="http://schemas.microsoft.com/office/drawing/2014/main" id="{9B30C30B-27AA-5096-B2D8-4D67E5CAC8C5}"/>
              </a:ext>
            </a:extLst>
          </p:cNvPr>
          <p:cNvPicPr>
            <a:picLocks noChangeAspect="1"/>
          </p:cNvPicPr>
          <p:nvPr/>
        </p:nvPicPr>
        <p:blipFill>
          <a:blip r:embed="rId2"/>
          <a:stretch>
            <a:fillRect/>
          </a:stretch>
        </p:blipFill>
        <p:spPr>
          <a:xfrm>
            <a:off x="2904679" y="2123893"/>
            <a:ext cx="6698109" cy="2829108"/>
          </a:xfrm>
          <a:prstGeom prst="rect">
            <a:avLst/>
          </a:prstGeom>
        </p:spPr>
      </p:pic>
      <p:sp>
        <p:nvSpPr>
          <p:cNvPr id="4" name="Footer Placeholder 3">
            <a:extLst>
              <a:ext uri="{FF2B5EF4-FFF2-40B4-BE49-F238E27FC236}">
                <a16:creationId xmlns:a16="http://schemas.microsoft.com/office/drawing/2014/main" id="{211FC625-881A-95F4-C8A2-F503B717C511}"/>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A0E62712-185F-EE9A-C8EF-E2E51EAC7D4B}"/>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66829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0BEE-4CE4-97EE-0441-24A51F2DCFCC}"/>
              </a:ext>
            </a:extLst>
          </p:cNvPr>
          <p:cNvSpPr>
            <a:spLocks noGrp="1"/>
          </p:cNvSpPr>
          <p:nvPr>
            <p:ph type="title"/>
          </p:nvPr>
        </p:nvSpPr>
        <p:spPr/>
        <p:txBody>
          <a:bodyPr/>
          <a:lstStyle/>
          <a:p>
            <a:pPr algn="ctr"/>
            <a:r>
              <a:rPr lang="en-GB" dirty="0"/>
              <a:t>Census Report</a:t>
            </a:r>
            <a:endParaRPr lang="en-US" dirty="0"/>
          </a:p>
        </p:txBody>
      </p:sp>
      <p:sp>
        <p:nvSpPr>
          <p:cNvPr id="3" name="Content Placeholder 2">
            <a:extLst>
              <a:ext uri="{FF2B5EF4-FFF2-40B4-BE49-F238E27FC236}">
                <a16:creationId xmlns:a16="http://schemas.microsoft.com/office/drawing/2014/main" id="{9EF30B51-025F-9338-A4CA-2721E7E475BD}"/>
              </a:ext>
            </a:extLst>
          </p:cNvPr>
          <p:cNvSpPr>
            <a:spLocks noGrp="1"/>
          </p:cNvSpPr>
          <p:nvPr>
            <p:ph idx="1"/>
          </p:nvPr>
        </p:nvSpPr>
        <p:spPr/>
        <p:txBody>
          <a:bodyPr/>
          <a:lstStyle/>
          <a:p>
            <a:r>
              <a:rPr lang="en-GB" dirty="0"/>
              <a:t>User GOPSR1-2</a:t>
            </a:r>
          </a:p>
          <a:p>
            <a:endParaRPr lang="en-US" dirty="0"/>
          </a:p>
        </p:txBody>
      </p:sp>
      <p:pic>
        <p:nvPicPr>
          <p:cNvPr id="5" name="Picture 4">
            <a:extLst>
              <a:ext uri="{FF2B5EF4-FFF2-40B4-BE49-F238E27FC236}">
                <a16:creationId xmlns:a16="http://schemas.microsoft.com/office/drawing/2014/main" id="{7C81DDBD-0EFD-6D65-E005-BAE971A344B5}"/>
              </a:ext>
            </a:extLst>
          </p:cNvPr>
          <p:cNvPicPr>
            <a:picLocks noChangeAspect="1"/>
          </p:cNvPicPr>
          <p:nvPr/>
        </p:nvPicPr>
        <p:blipFill>
          <a:blip r:embed="rId2"/>
          <a:stretch>
            <a:fillRect/>
          </a:stretch>
        </p:blipFill>
        <p:spPr>
          <a:xfrm>
            <a:off x="2704626" y="2599297"/>
            <a:ext cx="6782747" cy="2324424"/>
          </a:xfrm>
          <a:prstGeom prst="rect">
            <a:avLst/>
          </a:prstGeom>
        </p:spPr>
      </p:pic>
      <p:sp>
        <p:nvSpPr>
          <p:cNvPr id="4" name="Footer Placeholder 3">
            <a:extLst>
              <a:ext uri="{FF2B5EF4-FFF2-40B4-BE49-F238E27FC236}">
                <a16:creationId xmlns:a16="http://schemas.microsoft.com/office/drawing/2014/main" id="{11EDD0E0-EBBA-0A06-3688-C0093EB5499E}"/>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B52AA6AA-190D-8870-389B-C4DEFD22A084}"/>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24337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19EB-91D3-E35C-C304-3B6E11A6D234}"/>
              </a:ext>
            </a:extLst>
          </p:cNvPr>
          <p:cNvSpPr>
            <a:spLocks noGrp="1"/>
          </p:cNvSpPr>
          <p:nvPr>
            <p:ph type="title"/>
          </p:nvPr>
        </p:nvSpPr>
        <p:spPr/>
        <p:txBody>
          <a:bodyPr/>
          <a:lstStyle/>
          <a:p>
            <a:pPr algn="ctr"/>
            <a:r>
              <a:rPr lang="en-GB" dirty="0"/>
              <a:t>Qualifications  and Subjects structure maintenance.</a:t>
            </a:r>
            <a:endParaRPr lang="en-US" dirty="0"/>
          </a:p>
        </p:txBody>
      </p:sp>
      <p:pic>
        <p:nvPicPr>
          <p:cNvPr id="5" name="Content Placeholder 4">
            <a:extLst>
              <a:ext uri="{FF2B5EF4-FFF2-40B4-BE49-F238E27FC236}">
                <a16:creationId xmlns:a16="http://schemas.microsoft.com/office/drawing/2014/main" id="{C0AAA845-F202-8E51-9FA7-A93B7E38907E}"/>
              </a:ext>
            </a:extLst>
          </p:cNvPr>
          <p:cNvPicPr>
            <a:picLocks noGrp="1" noChangeAspect="1"/>
          </p:cNvPicPr>
          <p:nvPr>
            <p:ph idx="1"/>
          </p:nvPr>
        </p:nvPicPr>
        <p:blipFill>
          <a:blip r:embed="rId2"/>
          <a:stretch>
            <a:fillRect/>
          </a:stretch>
        </p:blipFill>
        <p:spPr>
          <a:xfrm>
            <a:off x="2912012" y="1905000"/>
            <a:ext cx="7301133" cy="3919025"/>
          </a:xfrm>
        </p:spPr>
      </p:pic>
      <p:sp>
        <p:nvSpPr>
          <p:cNvPr id="3" name="Footer Placeholder 2">
            <a:extLst>
              <a:ext uri="{FF2B5EF4-FFF2-40B4-BE49-F238E27FC236}">
                <a16:creationId xmlns:a16="http://schemas.microsoft.com/office/drawing/2014/main" id="{90CBDBB3-8C4A-8D00-3514-8A5F95687125}"/>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D4431CC4-5CB8-840B-84CF-6FE4C076DEF1}"/>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25764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67FB8-EA76-D288-1CF8-A3A0D9FE871F}"/>
              </a:ext>
            </a:extLst>
          </p:cNvPr>
          <p:cNvSpPr>
            <a:spLocks noGrp="1"/>
          </p:cNvSpPr>
          <p:nvPr>
            <p:ph type="title"/>
          </p:nvPr>
        </p:nvSpPr>
        <p:spPr>
          <a:xfrm>
            <a:off x="2592925" y="624110"/>
            <a:ext cx="8911687" cy="1602094"/>
          </a:xfrm>
        </p:spPr>
        <p:txBody>
          <a:bodyPr>
            <a:normAutofit fontScale="90000"/>
          </a:bodyPr>
          <a:lstStyle/>
          <a:p>
            <a:pPr algn="ctr"/>
            <a:r>
              <a:rPr lang="en-GB" dirty="0"/>
              <a:t>Verify the Qualifications; Subjects and Conversions internal codes linked to external codes</a:t>
            </a:r>
            <a:endParaRPr lang="en-US" dirty="0"/>
          </a:p>
        </p:txBody>
      </p:sp>
      <p:pic>
        <p:nvPicPr>
          <p:cNvPr id="5" name="Content Placeholder 4">
            <a:extLst>
              <a:ext uri="{FF2B5EF4-FFF2-40B4-BE49-F238E27FC236}">
                <a16:creationId xmlns:a16="http://schemas.microsoft.com/office/drawing/2014/main" id="{2A7FFBED-911C-8C43-0AD4-D1123BA9B8F6}"/>
              </a:ext>
            </a:extLst>
          </p:cNvPr>
          <p:cNvPicPr>
            <a:picLocks noGrp="1" noChangeAspect="1"/>
          </p:cNvPicPr>
          <p:nvPr>
            <p:ph idx="1"/>
          </p:nvPr>
        </p:nvPicPr>
        <p:blipFill>
          <a:blip r:embed="rId2"/>
          <a:stretch>
            <a:fillRect/>
          </a:stretch>
        </p:blipFill>
        <p:spPr>
          <a:xfrm>
            <a:off x="851396" y="2253376"/>
            <a:ext cx="4283922" cy="2351248"/>
          </a:xfrm>
        </p:spPr>
      </p:pic>
      <p:pic>
        <p:nvPicPr>
          <p:cNvPr id="7" name="Picture 6">
            <a:extLst>
              <a:ext uri="{FF2B5EF4-FFF2-40B4-BE49-F238E27FC236}">
                <a16:creationId xmlns:a16="http://schemas.microsoft.com/office/drawing/2014/main" id="{D374F17D-D6C9-8DDB-A264-0F4A3529BA2D}"/>
              </a:ext>
            </a:extLst>
          </p:cNvPr>
          <p:cNvPicPr>
            <a:picLocks noChangeAspect="1"/>
          </p:cNvPicPr>
          <p:nvPr/>
        </p:nvPicPr>
        <p:blipFill>
          <a:blip r:embed="rId3"/>
          <a:stretch>
            <a:fillRect/>
          </a:stretch>
        </p:blipFill>
        <p:spPr>
          <a:xfrm>
            <a:off x="5274795" y="2226204"/>
            <a:ext cx="3645961" cy="2401566"/>
          </a:xfrm>
          <a:prstGeom prst="rect">
            <a:avLst/>
          </a:prstGeom>
        </p:spPr>
      </p:pic>
      <p:pic>
        <p:nvPicPr>
          <p:cNvPr id="9" name="Picture 8">
            <a:extLst>
              <a:ext uri="{FF2B5EF4-FFF2-40B4-BE49-F238E27FC236}">
                <a16:creationId xmlns:a16="http://schemas.microsoft.com/office/drawing/2014/main" id="{1F6CC607-EF79-0BDA-F2D0-8811C4827470}"/>
              </a:ext>
            </a:extLst>
          </p:cNvPr>
          <p:cNvPicPr>
            <a:picLocks noChangeAspect="1"/>
          </p:cNvPicPr>
          <p:nvPr/>
        </p:nvPicPr>
        <p:blipFill>
          <a:blip r:embed="rId4"/>
          <a:stretch>
            <a:fillRect/>
          </a:stretch>
        </p:blipFill>
        <p:spPr>
          <a:xfrm>
            <a:off x="8920756" y="2226204"/>
            <a:ext cx="3126101" cy="2428738"/>
          </a:xfrm>
          <a:prstGeom prst="rect">
            <a:avLst/>
          </a:prstGeom>
        </p:spPr>
      </p:pic>
      <p:sp>
        <p:nvSpPr>
          <p:cNvPr id="3" name="Footer Placeholder 2">
            <a:extLst>
              <a:ext uri="{FF2B5EF4-FFF2-40B4-BE49-F238E27FC236}">
                <a16:creationId xmlns:a16="http://schemas.microsoft.com/office/drawing/2014/main" id="{697CA936-119F-FE38-7E0E-42AF89085E49}"/>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D8703EE0-65BD-34AF-621C-BA03D8774B0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4541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C474-95EC-883B-6838-91ED3E353462}"/>
              </a:ext>
            </a:extLst>
          </p:cNvPr>
          <p:cNvSpPr>
            <a:spLocks noGrp="1"/>
          </p:cNvSpPr>
          <p:nvPr>
            <p:ph type="title"/>
          </p:nvPr>
        </p:nvSpPr>
        <p:spPr/>
        <p:txBody>
          <a:bodyPr/>
          <a:lstStyle/>
          <a:p>
            <a:pPr algn="ctr"/>
            <a:r>
              <a:rPr lang="en-GB" dirty="0"/>
              <a:t>Important Website with external codes:</a:t>
            </a:r>
            <a:br>
              <a:rPr lang="en-GB" dirty="0"/>
            </a:br>
            <a:endParaRPr lang="en-US" dirty="0"/>
          </a:p>
        </p:txBody>
      </p:sp>
      <p:sp>
        <p:nvSpPr>
          <p:cNvPr id="3" name="Content Placeholder 2">
            <a:extLst>
              <a:ext uri="{FF2B5EF4-FFF2-40B4-BE49-F238E27FC236}">
                <a16:creationId xmlns:a16="http://schemas.microsoft.com/office/drawing/2014/main" id="{E50F6249-7866-9B56-5755-4F6DC44F1E7E}"/>
              </a:ext>
            </a:extLst>
          </p:cNvPr>
          <p:cNvSpPr>
            <a:spLocks noGrp="1"/>
          </p:cNvSpPr>
          <p:nvPr>
            <p:ph idx="1"/>
          </p:nvPr>
        </p:nvSpPr>
        <p:spPr/>
        <p:txBody>
          <a:bodyPr/>
          <a:lstStyle/>
          <a:p>
            <a:r>
              <a:rPr lang="en-US" dirty="0">
                <a:hlinkClick r:id="rId2"/>
              </a:rPr>
              <a:t>TVETMIS (dhet.gov.za)</a:t>
            </a:r>
            <a:endParaRPr lang="en-US" dirty="0"/>
          </a:p>
          <a:p>
            <a:r>
              <a:rPr lang="en-US" dirty="0"/>
              <a:t>Once you open the site, proceed as showed below:</a:t>
            </a:r>
          </a:p>
          <a:p>
            <a:endParaRPr lang="en-US" dirty="0"/>
          </a:p>
        </p:txBody>
      </p:sp>
      <p:pic>
        <p:nvPicPr>
          <p:cNvPr id="5" name="Picture 4">
            <a:extLst>
              <a:ext uri="{FF2B5EF4-FFF2-40B4-BE49-F238E27FC236}">
                <a16:creationId xmlns:a16="http://schemas.microsoft.com/office/drawing/2014/main" id="{3BF903FC-6010-EAA2-D694-07D17BA49027}"/>
              </a:ext>
            </a:extLst>
          </p:cNvPr>
          <p:cNvPicPr>
            <a:picLocks noChangeAspect="1"/>
          </p:cNvPicPr>
          <p:nvPr/>
        </p:nvPicPr>
        <p:blipFill>
          <a:blip r:embed="rId3"/>
          <a:stretch>
            <a:fillRect/>
          </a:stretch>
        </p:blipFill>
        <p:spPr>
          <a:xfrm>
            <a:off x="3349935" y="3017065"/>
            <a:ext cx="3829584" cy="2791215"/>
          </a:xfrm>
          <a:prstGeom prst="rect">
            <a:avLst/>
          </a:prstGeom>
        </p:spPr>
      </p:pic>
      <p:sp>
        <p:nvSpPr>
          <p:cNvPr id="4" name="Footer Placeholder 3">
            <a:extLst>
              <a:ext uri="{FF2B5EF4-FFF2-40B4-BE49-F238E27FC236}">
                <a16:creationId xmlns:a16="http://schemas.microsoft.com/office/drawing/2014/main" id="{1BAEF88F-BBC2-632D-0E01-D1A1A8B83B0E}"/>
              </a:ext>
            </a:extLst>
          </p:cNvPr>
          <p:cNvSpPr>
            <a:spLocks noGrp="1"/>
          </p:cNvSpPr>
          <p:nvPr>
            <p:ph type="ftr" sz="quarter" idx="11"/>
          </p:nvPr>
        </p:nvSpPr>
        <p:spPr/>
        <p:txBody>
          <a:bodyPr/>
          <a:lstStyle/>
          <a:p>
            <a:r>
              <a:rPr lang="en-GB"/>
              <a:t>Always remember what I said on this slide</a:t>
            </a:r>
            <a:endParaRPr lang="en-US" dirty="0"/>
          </a:p>
        </p:txBody>
      </p:sp>
      <p:sp>
        <p:nvSpPr>
          <p:cNvPr id="6" name="Slide Number Placeholder 5">
            <a:extLst>
              <a:ext uri="{FF2B5EF4-FFF2-40B4-BE49-F238E27FC236}">
                <a16:creationId xmlns:a16="http://schemas.microsoft.com/office/drawing/2014/main" id="{F6DD7DB1-9752-2A82-C190-B89774E3BD0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9981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4B9F-D3C9-4F32-B94C-304EF56E2FEF}"/>
              </a:ext>
            </a:extLst>
          </p:cNvPr>
          <p:cNvSpPr>
            <a:spLocks noGrp="1"/>
          </p:cNvSpPr>
          <p:nvPr>
            <p:ph type="title"/>
          </p:nvPr>
        </p:nvSpPr>
        <p:spPr/>
        <p:txBody>
          <a:bodyPr/>
          <a:lstStyle/>
          <a:p>
            <a:pPr algn="ctr"/>
            <a:r>
              <a:rPr lang="en-GB" dirty="0"/>
              <a:t>Importance links or tabs to open</a:t>
            </a:r>
            <a:endParaRPr lang="en-US" dirty="0"/>
          </a:p>
        </p:txBody>
      </p:sp>
      <p:pic>
        <p:nvPicPr>
          <p:cNvPr id="5" name="Content Placeholder 4">
            <a:extLst>
              <a:ext uri="{FF2B5EF4-FFF2-40B4-BE49-F238E27FC236}">
                <a16:creationId xmlns:a16="http://schemas.microsoft.com/office/drawing/2014/main" id="{83491D3E-6A32-29BA-2B03-BA7B25906DF6}"/>
              </a:ext>
            </a:extLst>
          </p:cNvPr>
          <p:cNvPicPr>
            <a:picLocks noGrp="1" noChangeAspect="1"/>
          </p:cNvPicPr>
          <p:nvPr>
            <p:ph idx="1"/>
          </p:nvPr>
        </p:nvPicPr>
        <p:blipFill>
          <a:blip r:embed="rId2"/>
          <a:stretch>
            <a:fillRect/>
          </a:stretch>
        </p:blipFill>
        <p:spPr>
          <a:xfrm>
            <a:off x="2592926" y="1539875"/>
            <a:ext cx="5151766" cy="3778250"/>
          </a:xfrm>
        </p:spPr>
      </p:pic>
      <p:pic>
        <p:nvPicPr>
          <p:cNvPr id="7" name="Picture 6">
            <a:extLst>
              <a:ext uri="{FF2B5EF4-FFF2-40B4-BE49-F238E27FC236}">
                <a16:creationId xmlns:a16="http://schemas.microsoft.com/office/drawing/2014/main" id="{84F2780F-BCA7-42A3-3874-53683A2E8CCD}"/>
              </a:ext>
            </a:extLst>
          </p:cNvPr>
          <p:cNvPicPr>
            <a:picLocks noChangeAspect="1"/>
          </p:cNvPicPr>
          <p:nvPr/>
        </p:nvPicPr>
        <p:blipFill>
          <a:blip r:embed="rId3"/>
          <a:stretch>
            <a:fillRect/>
          </a:stretch>
        </p:blipFill>
        <p:spPr>
          <a:xfrm>
            <a:off x="2592925" y="5271731"/>
            <a:ext cx="5151766" cy="962159"/>
          </a:xfrm>
          <a:prstGeom prst="rect">
            <a:avLst/>
          </a:prstGeom>
        </p:spPr>
      </p:pic>
      <p:sp>
        <p:nvSpPr>
          <p:cNvPr id="3" name="Footer Placeholder 2">
            <a:extLst>
              <a:ext uri="{FF2B5EF4-FFF2-40B4-BE49-F238E27FC236}">
                <a16:creationId xmlns:a16="http://schemas.microsoft.com/office/drawing/2014/main" id="{A648DCD3-A4CE-7475-5E94-47E7B01C9E03}"/>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A67EFB26-3DD4-4631-FF71-4126F099DCAF}"/>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22781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09-8270-78B6-9A84-28B2CDE5A619}"/>
              </a:ext>
            </a:extLst>
          </p:cNvPr>
          <p:cNvSpPr>
            <a:spLocks noGrp="1"/>
          </p:cNvSpPr>
          <p:nvPr>
            <p:ph type="title"/>
          </p:nvPr>
        </p:nvSpPr>
        <p:spPr/>
        <p:txBody>
          <a:bodyPr/>
          <a:lstStyle/>
          <a:p>
            <a:pPr algn="ctr"/>
            <a:r>
              <a:rPr lang="en-GB" dirty="0"/>
              <a:t>TVETMIS MENUS AND OPTIONS</a:t>
            </a:r>
            <a:endParaRPr lang="en-US" dirty="0"/>
          </a:p>
        </p:txBody>
      </p:sp>
      <p:pic>
        <p:nvPicPr>
          <p:cNvPr id="5" name="Content Placeholder 4">
            <a:extLst>
              <a:ext uri="{FF2B5EF4-FFF2-40B4-BE49-F238E27FC236}">
                <a16:creationId xmlns:a16="http://schemas.microsoft.com/office/drawing/2014/main" id="{EDF36025-2F32-4566-8DE5-2A4D4872BA20}"/>
              </a:ext>
            </a:extLst>
          </p:cNvPr>
          <p:cNvPicPr>
            <a:picLocks noGrp="1" noChangeAspect="1"/>
          </p:cNvPicPr>
          <p:nvPr>
            <p:ph idx="1"/>
          </p:nvPr>
        </p:nvPicPr>
        <p:blipFill>
          <a:blip r:embed="rId2"/>
          <a:stretch>
            <a:fillRect/>
          </a:stretch>
        </p:blipFill>
        <p:spPr>
          <a:xfrm>
            <a:off x="2417299" y="1520589"/>
            <a:ext cx="7357402" cy="3530991"/>
          </a:xfrm>
        </p:spPr>
      </p:pic>
      <p:sp>
        <p:nvSpPr>
          <p:cNvPr id="3" name="Footer Placeholder 2">
            <a:extLst>
              <a:ext uri="{FF2B5EF4-FFF2-40B4-BE49-F238E27FC236}">
                <a16:creationId xmlns:a16="http://schemas.microsoft.com/office/drawing/2014/main" id="{43F0AC97-00A7-5A21-0907-39025B05C136}"/>
              </a:ext>
            </a:extLst>
          </p:cNvPr>
          <p:cNvSpPr>
            <a:spLocks noGrp="1"/>
          </p:cNvSpPr>
          <p:nvPr>
            <p:ph type="ftr" sz="quarter" idx="11"/>
          </p:nvPr>
        </p:nvSpPr>
        <p:spPr/>
        <p:txBody>
          <a:bodyPr/>
          <a:lstStyle/>
          <a:p>
            <a:r>
              <a:rPr lang="en-GB"/>
              <a:t>Always remember what I said on this slide</a:t>
            </a:r>
            <a:endParaRPr lang="en-US" dirty="0"/>
          </a:p>
        </p:txBody>
      </p:sp>
      <p:sp>
        <p:nvSpPr>
          <p:cNvPr id="4" name="Slide Number Placeholder 3">
            <a:extLst>
              <a:ext uri="{FF2B5EF4-FFF2-40B4-BE49-F238E27FC236}">
                <a16:creationId xmlns:a16="http://schemas.microsoft.com/office/drawing/2014/main" id="{B47CCB69-E12E-9C89-5B51-48A5B95C0DF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748006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2713</TotalTime>
  <Words>769</Words>
  <Application>Microsoft Office PowerPoint</Application>
  <PresentationFormat>Widescreen</PresentationFormat>
  <Paragraphs>113</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Century Gothic</vt:lpstr>
      <vt:lpstr>Tenorite </vt:lpstr>
      <vt:lpstr>Tenorite Bold</vt:lpstr>
      <vt:lpstr>Wingdings 3</vt:lpstr>
      <vt:lpstr>Wisp</vt:lpstr>
      <vt:lpstr>TVETMIS SUBMISSION:  TIPS AND TRICKS</vt:lpstr>
      <vt:lpstr>Department Calendar</vt:lpstr>
      <vt:lpstr>Maintain of Census Dates and extract the Census Report</vt:lpstr>
      <vt:lpstr>Census Report</vt:lpstr>
      <vt:lpstr>Qualifications  and Subjects structure maintenance.</vt:lpstr>
      <vt:lpstr>Verify the Qualifications; Subjects and Conversions internal codes linked to external codes</vt:lpstr>
      <vt:lpstr>Important Website with external codes: </vt:lpstr>
      <vt:lpstr>Importance links or tabs to open</vt:lpstr>
      <vt:lpstr>TVETMIS MENUS AND OPTIONS</vt:lpstr>
      <vt:lpstr>Populating TVETMIS Information Table and view the report</vt:lpstr>
      <vt:lpstr>Extracting enrolment errors on TVETMIS-1 and fix</vt:lpstr>
      <vt:lpstr>The errors are and need to be corrected.  How? </vt:lpstr>
      <vt:lpstr>How do you find the errors?</vt:lpstr>
      <vt:lpstr>TVETMIS-6_NC(V) FULL TIME ENROLMENT</vt:lpstr>
      <vt:lpstr>Generate TVETMIS files</vt:lpstr>
      <vt:lpstr>Generated TVETMIS files to be uploaded to EdUktiv Application</vt:lpstr>
      <vt:lpstr>How to open the Dat file using EXCEL Application</vt:lpstr>
      <vt:lpstr>Copy all your DAT files to EduKTiv SubmissionIn directory</vt:lpstr>
      <vt:lpstr>Copy the updates into EdukTiv Updates directory</vt:lpstr>
      <vt:lpstr>TCP Port  Make sure that all the TCP port carries the value 1433 throughout.</vt:lpstr>
      <vt:lpstr>EduKTiv Applications services</vt:lpstr>
      <vt:lpstr>Open EdukTiv App and Validate TVETMIS files</vt:lpstr>
      <vt:lpstr>Comprehensive Report</vt:lpstr>
      <vt:lpstr>Log Files</vt:lpstr>
      <vt:lpstr>Samples of extracted 2024 Actuals enrolment _ Jasper APP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MUDAU</dc:creator>
  <cp:lastModifiedBy>DOVHANI RICHARD MUDAU</cp:lastModifiedBy>
  <cp:revision>44</cp:revision>
  <dcterms:created xsi:type="dcterms:W3CDTF">2024-02-28T07:02:45Z</dcterms:created>
  <dcterms:modified xsi:type="dcterms:W3CDTF">2024-03-05T19:04:34Z</dcterms:modified>
</cp:coreProperties>
</file>